
<file path=[Content_Types].xml><?xml version="1.0" encoding="utf-8"?>
<Types xmlns="http://schemas.openxmlformats.org/package/2006/content-types">
  <Default Extension="xml" ContentType="application/xml"/>
  <Default Extension="png" ContentType="image/png"/>
  <Default Extension="jpeg" ContentType="image/jpeg"/>
  <Default Extension="tiff" ContentType="image/tiff"/>
  <Default Extension="emf" ContentType="image/x-emf"/>
  <Default Extension="rels" ContentType="application/vnd.openxmlformats-package.relationships+xml"/>
  <Default Extension="vml" ContentType="application/vnd.openxmlformats-officedocument.vmlDrawing"/>
  <Default Extension="bin" ContentType="application/vnd.openxmlformats-officedocument.oleObject"/>
  <Default Extension="wmf" ContentType="image/x-w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
  </p:notesMasterIdLst>
  <p:sldIdLst>
    <p:sldId id="256" r:id="rId2"/>
  </p:sldIdLst>
  <p:sldSz cx="18288000" cy="27432000"/>
  <p:notesSz cx="6715125" cy="9239250"/>
  <p:defaultTextStyle>
    <a:defPPr>
      <a:defRPr lang="en-US"/>
    </a:defPPr>
    <a:lvl1pPr algn="ctr" rtl="0" fontAlgn="base">
      <a:spcBef>
        <a:spcPct val="0"/>
      </a:spcBef>
      <a:spcAft>
        <a:spcPct val="0"/>
      </a:spcAft>
      <a:defRPr sz="4900" kern="1200">
        <a:solidFill>
          <a:schemeClr val="tx1"/>
        </a:solidFill>
        <a:latin typeface="Arial" charset="0"/>
        <a:ea typeface="+mn-ea"/>
        <a:cs typeface="+mn-cs"/>
      </a:defRPr>
    </a:lvl1pPr>
    <a:lvl2pPr marL="457200" algn="ctr" rtl="0" fontAlgn="base">
      <a:spcBef>
        <a:spcPct val="0"/>
      </a:spcBef>
      <a:spcAft>
        <a:spcPct val="0"/>
      </a:spcAft>
      <a:defRPr sz="4900" kern="1200">
        <a:solidFill>
          <a:schemeClr val="tx1"/>
        </a:solidFill>
        <a:latin typeface="Arial" charset="0"/>
        <a:ea typeface="+mn-ea"/>
        <a:cs typeface="+mn-cs"/>
      </a:defRPr>
    </a:lvl2pPr>
    <a:lvl3pPr marL="914400" algn="ctr" rtl="0" fontAlgn="base">
      <a:spcBef>
        <a:spcPct val="0"/>
      </a:spcBef>
      <a:spcAft>
        <a:spcPct val="0"/>
      </a:spcAft>
      <a:defRPr sz="4900" kern="1200">
        <a:solidFill>
          <a:schemeClr val="tx1"/>
        </a:solidFill>
        <a:latin typeface="Arial" charset="0"/>
        <a:ea typeface="+mn-ea"/>
        <a:cs typeface="+mn-cs"/>
      </a:defRPr>
    </a:lvl3pPr>
    <a:lvl4pPr marL="1371600" algn="ctr" rtl="0" fontAlgn="base">
      <a:spcBef>
        <a:spcPct val="0"/>
      </a:spcBef>
      <a:spcAft>
        <a:spcPct val="0"/>
      </a:spcAft>
      <a:defRPr sz="4900" kern="1200">
        <a:solidFill>
          <a:schemeClr val="tx1"/>
        </a:solidFill>
        <a:latin typeface="Arial" charset="0"/>
        <a:ea typeface="+mn-ea"/>
        <a:cs typeface="+mn-cs"/>
      </a:defRPr>
    </a:lvl4pPr>
    <a:lvl5pPr marL="1828800" algn="ctr" rtl="0" fontAlgn="base">
      <a:spcBef>
        <a:spcPct val="0"/>
      </a:spcBef>
      <a:spcAft>
        <a:spcPct val="0"/>
      </a:spcAft>
      <a:defRPr sz="4900" kern="1200">
        <a:solidFill>
          <a:schemeClr val="tx1"/>
        </a:solidFill>
        <a:latin typeface="Arial" charset="0"/>
        <a:ea typeface="+mn-ea"/>
        <a:cs typeface="+mn-cs"/>
      </a:defRPr>
    </a:lvl5pPr>
    <a:lvl6pPr marL="2286000" algn="l" defTabSz="914400" rtl="0" eaLnBrk="1" latinLnBrk="0" hangingPunct="1">
      <a:defRPr sz="4900" kern="1200">
        <a:solidFill>
          <a:schemeClr val="tx1"/>
        </a:solidFill>
        <a:latin typeface="Arial" charset="0"/>
        <a:ea typeface="+mn-ea"/>
        <a:cs typeface="+mn-cs"/>
      </a:defRPr>
    </a:lvl6pPr>
    <a:lvl7pPr marL="2743200" algn="l" defTabSz="914400" rtl="0" eaLnBrk="1" latinLnBrk="0" hangingPunct="1">
      <a:defRPr sz="4900" kern="1200">
        <a:solidFill>
          <a:schemeClr val="tx1"/>
        </a:solidFill>
        <a:latin typeface="Arial" charset="0"/>
        <a:ea typeface="+mn-ea"/>
        <a:cs typeface="+mn-cs"/>
      </a:defRPr>
    </a:lvl7pPr>
    <a:lvl8pPr marL="3200400" algn="l" defTabSz="914400" rtl="0" eaLnBrk="1" latinLnBrk="0" hangingPunct="1">
      <a:defRPr sz="4900" kern="1200">
        <a:solidFill>
          <a:schemeClr val="tx1"/>
        </a:solidFill>
        <a:latin typeface="Arial" charset="0"/>
        <a:ea typeface="+mn-ea"/>
        <a:cs typeface="+mn-cs"/>
      </a:defRPr>
    </a:lvl8pPr>
    <a:lvl9pPr marL="3657600" algn="l" defTabSz="914400" rtl="0" eaLnBrk="1" latinLnBrk="0" hangingPunct="1">
      <a:defRPr sz="4900"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718">
          <p15:clr>
            <a:srgbClr val="A4A3A4"/>
          </p15:clr>
        </p15:guide>
        <p15:guide id="2" orient="horz" pos="2654">
          <p15:clr>
            <a:srgbClr val="A4A3A4"/>
          </p15:clr>
        </p15:guide>
        <p15:guide id="3" orient="horz" pos="1790">
          <p15:clr>
            <a:srgbClr val="A4A3A4"/>
          </p15:clr>
        </p15:guide>
        <p15:guide id="4" pos="57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71B2F"/>
    <a:srgbClr val="572932"/>
    <a:srgbClr val="B1B3B3"/>
    <a:srgbClr val="C0C0C0"/>
    <a:srgbClr val="0046D2"/>
    <a:srgbClr val="FF0000"/>
    <a:srgbClr val="698ED9"/>
    <a:srgbClr val="A7C4FF"/>
    <a:srgbClr val="003064"/>
    <a:srgbClr val="0033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inimized">
    <p:restoredLeft sz="15620"/>
    <p:restoredTop sz="95246"/>
  </p:normalViewPr>
  <p:slideViewPr>
    <p:cSldViewPr snapToGrid="0" showGuides="1">
      <p:cViewPr>
        <p:scale>
          <a:sx n="46" d="100"/>
          <a:sy n="46" d="100"/>
        </p:scale>
        <p:origin x="2456" y="144"/>
      </p:cViewPr>
      <p:guideLst>
        <p:guide orient="horz" pos="2718"/>
        <p:guide orient="horz" pos="2654"/>
        <p:guide orient="horz" pos="1790"/>
        <p:guide pos="57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4" Type="http://schemas.openxmlformats.org/officeDocument/2006/relationships/presProps" Target="presProps.xml"/><Relationship Id="rId5" Type="http://schemas.openxmlformats.org/officeDocument/2006/relationships/viewProps" Target="viewProps.xml"/><Relationship Id="rId6" Type="http://schemas.openxmlformats.org/officeDocument/2006/relationships/theme" Target="theme/theme1.xml"/><Relationship Id="rId7"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909888"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200"/>
            </a:lvl1pPr>
          </a:lstStyle>
          <a:p>
            <a:endParaRPr lang="en-US" altLang="en-US"/>
          </a:p>
        </p:txBody>
      </p:sp>
      <p:sp>
        <p:nvSpPr>
          <p:cNvPr id="3075" name="Rectangle 3"/>
          <p:cNvSpPr>
            <a:spLocks noGrp="1" noChangeArrowheads="1"/>
          </p:cNvSpPr>
          <p:nvPr>
            <p:ph type="dt" idx="1"/>
          </p:nvPr>
        </p:nvSpPr>
        <p:spPr bwMode="auto">
          <a:xfrm>
            <a:off x="3803650" y="0"/>
            <a:ext cx="2909888"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vl1pPr>
          </a:lstStyle>
          <a:p>
            <a:endParaRPr lang="en-US" altLang="en-US"/>
          </a:p>
        </p:txBody>
      </p:sp>
      <p:sp>
        <p:nvSpPr>
          <p:cNvPr id="3076" name="Rectangle 4"/>
          <p:cNvSpPr>
            <a:spLocks noGrp="1" noRot="1" noChangeAspect="1" noChangeArrowheads="1" noTextEdit="1"/>
          </p:cNvSpPr>
          <p:nvPr>
            <p:ph type="sldImg" idx="2"/>
          </p:nvPr>
        </p:nvSpPr>
        <p:spPr bwMode="auto">
          <a:xfrm>
            <a:off x="2203450" y="692150"/>
            <a:ext cx="2309813" cy="3465513"/>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3077" name="Rectangle 5"/>
          <p:cNvSpPr>
            <a:spLocks noGrp="1" noChangeArrowheads="1"/>
          </p:cNvSpPr>
          <p:nvPr>
            <p:ph type="body" sz="quarter" idx="3"/>
          </p:nvPr>
        </p:nvSpPr>
        <p:spPr bwMode="auto">
          <a:xfrm>
            <a:off x="671513" y="4389438"/>
            <a:ext cx="5372100" cy="4157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3078" name="Rectangle 6"/>
          <p:cNvSpPr>
            <a:spLocks noGrp="1" noChangeArrowheads="1"/>
          </p:cNvSpPr>
          <p:nvPr>
            <p:ph type="ftr" sz="quarter" idx="4"/>
          </p:nvPr>
        </p:nvSpPr>
        <p:spPr bwMode="auto">
          <a:xfrm>
            <a:off x="0" y="8775700"/>
            <a:ext cx="2909888"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a:defRPr sz="1200"/>
            </a:lvl1pPr>
          </a:lstStyle>
          <a:p>
            <a:endParaRPr lang="en-US" altLang="en-US"/>
          </a:p>
        </p:txBody>
      </p:sp>
      <p:sp>
        <p:nvSpPr>
          <p:cNvPr id="3079" name="Rectangle 7"/>
          <p:cNvSpPr>
            <a:spLocks noGrp="1" noChangeArrowheads="1"/>
          </p:cNvSpPr>
          <p:nvPr>
            <p:ph type="sldNum" sz="quarter" idx="5"/>
          </p:nvPr>
        </p:nvSpPr>
        <p:spPr bwMode="auto">
          <a:xfrm>
            <a:off x="3803650" y="8775700"/>
            <a:ext cx="2909888"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vl1pPr>
          </a:lstStyle>
          <a:p>
            <a:fld id="{032B1714-167C-4893-B957-E1E9B7C0BBDF}" type="slidenum">
              <a:rPr lang="en-US" altLang="en-US"/>
              <a:pPr/>
              <a:t>‹#›</a:t>
            </a:fld>
            <a:endParaRPr lang="en-US" altLang="en-US"/>
          </a:p>
        </p:txBody>
      </p:sp>
    </p:spTree>
    <p:extLst>
      <p:ext uri="{BB962C8B-B14F-4D97-AF65-F5344CB8AC3E}">
        <p14:creationId xmlns:p14="http://schemas.microsoft.com/office/powerpoint/2010/main" val="2472556186"/>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745522B-F4DF-4E17-942A-2106B2B06129}" type="slidenum">
              <a:rPr lang="en-US" altLang="en-US"/>
              <a:pPr/>
              <a:t>1</a:t>
            </a:fld>
            <a:endParaRPr lang="en-US" altLang="en-US"/>
          </a:p>
        </p:txBody>
      </p:sp>
      <p:sp>
        <p:nvSpPr>
          <p:cNvPr id="4098" name="Rectangle 2"/>
          <p:cNvSpPr>
            <a:spLocks noGrp="1" noRot="1" noChangeAspect="1" noChangeArrowheads="1" noTextEdit="1"/>
          </p:cNvSpPr>
          <p:nvPr>
            <p:ph type="sldImg"/>
          </p:nvPr>
        </p:nvSpPr>
        <p:spPr>
          <a:ln/>
        </p:spPr>
      </p:sp>
      <p:sp>
        <p:nvSpPr>
          <p:cNvPr id="4099" name="Rectangle 3"/>
          <p:cNvSpPr>
            <a:spLocks noGrp="1" noChangeArrowheads="1"/>
          </p:cNvSpPr>
          <p:nvPr>
            <p:ph type="body" idx="1"/>
          </p:nvPr>
        </p:nvSpPr>
        <p:spPr/>
        <p:txBody>
          <a:bodyPr/>
          <a:lstStyle/>
          <a:p>
            <a:endParaRPr lang="en-US" altLang="en-US" dirty="0"/>
          </a:p>
        </p:txBody>
      </p:sp>
    </p:spTree>
    <p:extLst>
      <p:ext uri="{BB962C8B-B14F-4D97-AF65-F5344CB8AC3E}">
        <p14:creationId xmlns:p14="http://schemas.microsoft.com/office/powerpoint/2010/main" val="15140698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1600" y="8521700"/>
            <a:ext cx="15544800" cy="5880100"/>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2743200" y="15544800"/>
            <a:ext cx="12801600" cy="70104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Tree>
    <p:extLst>
      <p:ext uri="{BB962C8B-B14F-4D97-AF65-F5344CB8AC3E}">
        <p14:creationId xmlns:p14="http://schemas.microsoft.com/office/powerpoint/2010/main" val="11802383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914400" y="1098550"/>
            <a:ext cx="16459200" cy="457200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914400" y="6400800"/>
            <a:ext cx="16459200" cy="18103850"/>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965278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3258800" y="1098550"/>
            <a:ext cx="4114800" cy="23406100"/>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1098550"/>
            <a:ext cx="12192000" cy="23406100"/>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334916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914400" y="1098550"/>
            <a:ext cx="16459200" cy="457200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914400" y="6400800"/>
            <a:ext cx="16459200" cy="1810385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469650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44625" y="17627600"/>
            <a:ext cx="15544800" cy="5448300"/>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1444625" y="11626850"/>
            <a:ext cx="15544800" cy="6000750"/>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42019497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4400" y="1098550"/>
            <a:ext cx="16459200" cy="4572000"/>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914400" y="6400800"/>
            <a:ext cx="8153400" cy="18103850"/>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9220200" y="6400800"/>
            <a:ext cx="8153400" cy="18103850"/>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445586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1098550"/>
            <a:ext cx="16459200" cy="4572000"/>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14400" y="6140450"/>
            <a:ext cx="8080375" cy="2559050"/>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914400" y="8699500"/>
            <a:ext cx="8080375" cy="15805150"/>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9290050" y="6140450"/>
            <a:ext cx="8083550" cy="2559050"/>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9290050" y="8699500"/>
            <a:ext cx="8083550" cy="15805150"/>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054567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914400" y="1098550"/>
            <a:ext cx="16459200" cy="4572000"/>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33350610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461366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4400" y="1092200"/>
            <a:ext cx="6016625" cy="464820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7150100" y="1092200"/>
            <a:ext cx="10223500" cy="23412450"/>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914400" y="5740400"/>
            <a:ext cx="6016625" cy="18764250"/>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1502736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584575" y="19202400"/>
            <a:ext cx="10972800" cy="2266950"/>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3584575" y="2451100"/>
            <a:ext cx="10972800" cy="164592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3584575" y="21469350"/>
            <a:ext cx="10972800" cy="3219450"/>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953693820"/>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vmlDrawing" Target="../drawings/vmlDrawing1.vml"/><Relationship Id="rId14" Type="http://schemas.openxmlformats.org/officeDocument/2006/relationships/oleObject" Target="../embeddings/oleObject1.bin"/><Relationship Id="rId15" Type="http://schemas.openxmlformats.org/officeDocument/2006/relationships/image" Target="../media/image1.wmf"/><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0">
          <a:gsLst>
            <a:gs pos="0">
              <a:srgbClr val="971B2F"/>
            </a:gs>
            <a:gs pos="50000">
              <a:srgbClr val="EAEAEA"/>
            </a:gs>
            <a:gs pos="100000">
              <a:srgbClr val="572932"/>
            </a:gs>
          </a:gsLst>
          <a:lin ang="5400000" scaled="1"/>
          <a:tileRect/>
        </a:gradFill>
        <a:effectLst/>
      </p:bgPr>
    </p:bg>
    <p:spTree>
      <p:nvGrpSpPr>
        <p:cNvPr id="1" name=""/>
        <p:cNvGrpSpPr/>
        <p:nvPr/>
      </p:nvGrpSpPr>
      <p:grpSpPr>
        <a:xfrm>
          <a:off x="0" y="0"/>
          <a:ext cx="0" cy="0"/>
          <a:chOff x="0" y="0"/>
          <a:chExt cx="0" cy="0"/>
        </a:xfrm>
      </p:grpSpPr>
      <p:graphicFrame>
        <p:nvGraphicFramePr>
          <p:cNvPr id="1038" name="Object 14"/>
          <p:cNvGraphicFramePr>
            <a:graphicFrameLocks noChangeAspect="1"/>
          </p:cNvGraphicFramePr>
          <p:nvPr userDrawn="1"/>
        </p:nvGraphicFramePr>
        <p:xfrm>
          <a:off x="12230100" y="27044650"/>
          <a:ext cx="5484813" cy="155575"/>
        </p:xfrm>
        <a:graphic>
          <a:graphicData uri="http://schemas.openxmlformats.org/presentationml/2006/ole">
            <mc:AlternateContent xmlns:mc="http://schemas.openxmlformats.org/markup-compatibility/2006">
              <mc:Choice xmlns:v="urn:schemas-microsoft-com:vml" Requires="v">
                <p:oleObj spid="_x0000_s1196" name="CorelDRAW" r:id="rId14" imgW="8828280" imgH="313200" progId="CorelDRAW.Graphic.13">
                  <p:embed/>
                </p:oleObj>
              </mc:Choice>
              <mc:Fallback>
                <p:oleObj name="CorelDRAW" r:id="rId14" imgW="8828280" imgH="313200" progId="CorelDRAW.Graphic.13">
                  <p:embed/>
                  <p:pic>
                    <p:nvPicPr>
                      <p:cNvPr id="0" name="Object 14"/>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2230100" y="27044650"/>
                        <a:ext cx="5484813" cy="1555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2508250" rtl="0" fontAlgn="base">
        <a:spcBef>
          <a:spcPct val="0"/>
        </a:spcBef>
        <a:spcAft>
          <a:spcPct val="0"/>
        </a:spcAft>
        <a:defRPr sz="12100">
          <a:solidFill>
            <a:schemeClr val="tx2"/>
          </a:solidFill>
          <a:latin typeface="+mj-lt"/>
          <a:ea typeface="+mj-ea"/>
          <a:cs typeface="+mj-cs"/>
        </a:defRPr>
      </a:lvl1pPr>
      <a:lvl2pPr algn="ctr" defTabSz="2508250" rtl="0" fontAlgn="base">
        <a:spcBef>
          <a:spcPct val="0"/>
        </a:spcBef>
        <a:spcAft>
          <a:spcPct val="0"/>
        </a:spcAft>
        <a:defRPr sz="12100">
          <a:solidFill>
            <a:schemeClr val="tx2"/>
          </a:solidFill>
          <a:latin typeface="Arial" charset="0"/>
        </a:defRPr>
      </a:lvl2pPr>
      <a:lvl3pPr algn="ctr" defTabSz="2508250" rtl="0" fontAlgn="base">
        <a:spcBef>
          <a:spcPct val="0"/>
        </a:spcBef>
        <a:spcAft>
          <a:spcPct val="0"/>
        </a:spcAft>
        <a:defRPr sz="12100">
          <a:solidFill>
            <a:schemeClr val="tx2"/>
          </a:solidFill>
          <a:latin typeface="Arial" charset="0"/>
        </a:defRPr>
      </a:lvl3pPr>
      <a:lvl4pPr algn="ctr" defTabSz="2508250" rtl="0" fontAlgn="base">
        <a:spcBef>
          <a:spcPct val="0"/>
        </a:spcBef>
        <a:spcAft>
          <a:spcPct val="0"/>
        </a:spcAft>
        <a:defRPr sz="12100">
          <a:solidFill>
            <a:schemeClr val="tx2"/>
          </a:solidFill>
          <a:latin typeface="Arial" charset="0"/>
        </a:defRPr>
      </a:lvl4pPr>
      <a:lvl5pPr algn="ctr" defTabSz="2508250" rtl="0" fontAlgn="base">
        <a:spcBef>
          <a:spcPct val="0"/>
        </a:spcBef>
        <a:spcAft>
          <a:spcPct val="0"/>
        </a:spcAft>
        <a:defRPr sz="12100">
          <a:solidFill>
            <a:schemeClr val="tx2"/>
          </a:solidFill>
          <a:latin typeface="Arial" charset="0"/>
        </a:defRPr>
      </a:lvl5pPr>
      <a:lvl6pPr marL="457200" algn="ctr" defTabSz="2508250" rtl="0" fontAlgn="base">
        <a:spcBef>
          <a:spcPct val="0"/>
        </a:spcBef>
        <a:spcAft>
          <a:spcPct val="0"/>
        </a:spcAft>
        <a:defRPr sz="12100">
          <a:solidFill>
            <a:schemeClr val="tx2"/>
          </a:solidFill>
          <a:latin typeface="Arial" charset="0"/>
        </a:defRPr>
      </a:lvl6pPr>
      <a:lvl7pPr marL="914400" algn="ctr" defTabSz="2508250" rtl="0" fontAlgn="base">
        <a:spcBef>
          <a:spcPct val="0"/>
        </a:spcBef>
        <a:spcAft>
          <a:spcPct val="0"/>
        </a:spcAft>
        <a:defRPr sz="12100">
          <a:solidFill>
            <a:schemeClr val="tx2"/>
          </a:solidFill>
          <a:latin typeface="Arial" charset="0"/>
        </a:defRPr>
      </a:lvl7pPr>
      <a:lvl8pPr marL="1371600" algn="ctr" defTabSz="2508250" rtl="0" fontAlgn="base">
        <a:spcBef>
          <a:spcPct val="0"/>
        </a:spcBef>
        <a:spcAft>
          <a:spcPct val="0"/>
        </a:spcAft>
        <a:defRPr sz="12100">
          <a:solidFill>
            <a:schemeClr val="tx2"/>
          </a:solidFill>
          <a:latin typeface="Arial" charset="0"/>
        </a:defRPr>
      </a:lvl8pPr>
      <a:lvl9pPr marL="1828800" algn="ctr" defTabSz="2508250" rtl="0" fontAlgn="base">
        <a:spcBef>
          <a:spcPct val="0"/>
        </a:spcBef>
        <a:spcAft>
          <a:spcPct val="0"/>
        </a:spcAft>
        <a:defRPr sz="12100">
          <a:solidFill>
            <a:schemeClr val="tx2"/>
          </a:solidFill>
          <a:latin typeface="Arial" charset="0"/>
        </a:defRPr>
      </a:lvl9pPr>
    </p:titleStyle>
    <p:bodyStyle>
      <a:lvl1pPr marL="941388" indent="-941388" algn="l" defTabSz="2508250" rtl="0" fontAlgn="base">
        <a:spcBef>
          <a:spcPct val="20000"/>
        </a:spcBef>
        <a:spcAft>
          <a:spcPct val="0"/>
        </a:spcAft>
        <a:buChar char="•"/>
        <a:defRPr sz="8800">
          <a:solidFill>
            <a:schemeClr val="tx1"/>
          </a:solidFill>
          <a:latin typeface="+mn-lt"/>
          <a:ea typeface="+mn-ea"/>
          <a:cs typeface="+mn-cs"/>
        </a:defRPr>
      </a:lvl1pPr>
      <a:lvl2pPr marL="2036763" indent="-782638" algn="l" defTabSz="2508250" rtl="0" fontAlgn="base">
        <a:spcBef>
          <a:spcPct val="20000"/>
        </a:spcBef>
        <a:spcAft>
          <a:spcPct val="0"/>
        </a:spcAft>
        <a:buChar char="–"/>
        <a:defRPr sz="7700">
          <a:solidFill>
            <a:schemeClr val="tx1"/>
          </a:solidFill>
          <a:latin typeface="+mn-lt"/>
        </a:defRPr>
      </a:lvl2pPr>
      <a:lvl3pPr marL="3135313" indent="-627063" algn="l" defTabSz="2508250" rtl="0" fontAlgn="base">
        <a:spcBef>
          <a:spcPct val="20000"/>
        </a:spcBef>
        <a:spcAft>
          <a:spcPct val="0"/>
        </a:spcAft>
        <a:buChar char="•"/>
        <a:defRPr sz="6600">
          <a:solidFill>
            <a:schemeClr val="tx1"/>
          </a:solidFill>
          <a:latin typeface="+mn-lt"/>
        </a:defRPr>
      </a:lvl3pPr>
      <a:lvl4pPr marL="4387850" indent="-625475" algn="l" defTabSz="2508250" rtl="0" fontAlgn="base">
        <a:spcBef>
          <a:spcPct val="20000"/>
        </a:spcBef>
        <a:spcAft>
          <a:spcPct val="0"/>
        </a:spcAft>
        <a:buChar char="–"/>
        <a:defRPr sz="5500">
          <a:solidFill>
            <a:schemeClr val="tx1"/>
          </a:solidFill>
          <a:latin typeface="+mn-lt"/>
        </a:defRPr>
      </a:lvl4pPr>
      <a:lvl5pPr marL="5643563" indent="-627063" algn="l" defTabSz="2508250" rtl="0" fontAlgn="base">
        <a:spcBef>
          <a:spcPct val="20000"/>
        </a:spcBef>
        <a:spcAft>
          <a:spcPct val="0"/>
        </a:spcAft>
        <a:buChar char="»"/>
        <a:defRPr sz="5500">
          <a:solidFill>
            <a:schemeClr val="tx1"/>
          </a:solidFill>
          <a:latin typeface="+mn-lt"/>
        </a:defRPr>
      </a:lvl5pPr>
      <a:lvl6pPr marL="6100763" indent="-627063" algn="l" defTabSz="2508250" rtl="0" fontAlgn="base">
        <a:spcBef>
          <a:spcPct val="20000"/>
        </a:spcBef>
        <a:spcAft>
          <a:spcPct val="0"/>
        </a:spcAft>
        <a:buChar char="»"/>
        <a:defRPr sz="5500">
          <a:solidFill>
            <a:schemeClr val="tx1"/>
          </a:solidFill>
          <a:latin typeface="+mn-lt"/>
        </a:defRPr>
      </a:lvl6pPr>
      <a:lvl7pPr marL="6557963" indent="-627063" algn="l" defTabSz="2508250" rtl="0" fontAlgn="base">
        <a:spcBef>
          <a:spcPct val="20000"/>
        </a:spcBef>
        <a:spcAft>
          <a:spcPct val="0"/>
        </a:spcAft>
        <a:buChar char="»"/>
        <a:defRPr sz="5500">
          <a:solidFill>
            <a:schemeClr val="tx1"/>
          </a:solidFill>
          <a:latin typeface="+mn-lt"/>
        </a:defRPr>
      </a:lvl7pPr>
      <a:lvl8pPr marL="7015163" indent="-627063" algn="l" defTabSz="2508250" rtl="0" fontAlgn="base">
        <a:spcBef>
          <a:spcPct val="20000"/>
        </a:spcBef>
        <a:spcAft>
          <a:spcPct val="0"/>
        </a:spcAft>
        <a:buChar char="»"/>
        <a:defRPr sz="5500">
          <a:solidFill>
            <a:schemeClr val="tx1"/>
          </a:solidFill>
          <a:latin typeface="+mn-lt"/>
        </a:defRPr>
      </a:lvl8pPr>
      <a:lvl9pPr marL="7472363" indent="-627063" algn="l" defTabSz="2508250" rtl="0" fontAlgn="base">
        <a:spcBef>
          <a:spcPct val="20000"/>
        </a:spcBef>
        <a:spcAft>
          <a:spcPct val="0"/>
        </a:spcAft>
        <a:buChar char="»"/>
        <a:defRPr sz="55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1" Type="http://schemas.openxmlformats.org/officeDocument/2006/relationships/image" Target="../media/image10.png"/><Relationship Id="rId12" Type="http://schemas.openxmlformats.org/officeDocument/2006/relationships/image" Target="../media/image11.png"/><Relationship Id="rId13" Type="http://schemas.openxmlformats.org/officeDocument/2006/relationships/image" Target="../media/image12.png"/><Relationship Id="rId14" Type="http://schemas.openxmlformats.org/officeDocument/2006/relationships/image" Target="../media/image13.png"/><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tiff"/><Relationship Id="rId4" Type="http://schemas.openxmlformats.org/officeDocument/2006/relationships/image" Target="../media/image3.emf"/><Relationship Id="rId5" Type="http://schemas.openxmlformats.org/officeDocument/2006/relationships/image" Target="../media/image4.png"/><Relationship Id="rId6" Type="http://schemas.openxmlformats.org/officeDocument/2006/relationships/image" Target="../media/image5.png"/><Relationship Id="rId7" Type="http://schemas.openxmlformats.org/officeDocument/2006/relationships/image" Target="../media/image6.png"/><Relationship Id="rId8" Type="http://schemas.openxmlformats.org/officeDocument/2006/relationships/image" Target="../media/image7.png"/><Relationship Id="rId9" Type="http://schemas.openxmlformats.org/officeDocument/2006/relationships/image" Target="../media/image8.png"/><Relationship Id="rId10"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gradFill flip="none" rotWithShape="0">
          <a:gsLst>
            <a:gs pos="0">
              <a:schemeClr val="bg1"/>
            </a:gs>
            <a:gs pos="100000">
              <a:schemeClr val="bg1"/>
            </a:gs>
          </a:gsLst>
          <a:lin ang="5400000" scaled="1"/>
          <a:tileRect/>
        </a:gradFill>
        <a:effectLst/>
      </p:bgPr>
    </p:bg>
    <p:spTree>
      <p:nvGrpSpPr>
        <p:cNvPr id="1" name=""/>
        <p:cNvGrpSpPr/>
        <p:nvPr/>
      </p:nvGrpSpPr>
      <p:grpSpPr>
        <a:xfrm>
          <a:off x="0" y="0"/>
          <a:ext cx="0" cy="0"/>
          <a:chOff x="0" y="0"/>
          <a:chExt cx="0" cy="0"/>
        </a:xfrm>
      </p:grpSpPr>
      <p:sp>
        <p:nvSpPr>
          <p:cNvPr id="2102" name="AutoShape 54"/>
          <p:cNvSpPr>
            <a:spLocks noChangeArrowheads="1"/>
          </p:cNvSpPr>
          <p:nvPr/>
        </p:nvSpPr>
        <p:spPr bwMode="auto">
          <a:xfrm>
            <a:off x="9361022" y="4352925"/>
            <a:ext cx="8229600" cy="22450425"/>
          </a:xfrm>
          <a:prstGeom prst="roundRect">
            <a:avLst>
              <a:gd name="adj" fmla="val 7000"/>
            </a:avLst>
          </a:prstGeom>
          <a:solidFill>
            <a:schemeClr val="bg1"/>
          </a:solidFill>
          <a:ln w="9525">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2103" name="AutoShape 55"/>
          <p:cNvSpPr>
            <a:spLocks noChangeArrowheads="1"/>
          </p:cNvSpPr>
          <p:nvPr/>
        </p:nvSpPr>
        <p:spPr bwMode="auto">
          <a:xfrm>
            <a:off x="612774" y="4314825"/>
            <a:ext cx="8229600" cy="22448520"/>
          </a:xfrm>
          <a:prstGeom prst="roundRect">
            <a:avLst>
              <a:gd name="adj" fmla="val 7000"/>
            </a:avLst>
          </a:prstGeom>
          <a:solidFill>
            <a:schemeClr val="bg1"/>
          </a:solidFill>
          <a:ln w="9525">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2104" name="Text Box 56"/>
          <p:cNvSpPr txBox="1">
            <a:spLocks noChangeArrowheads="1"/>
          </p:cNvSpPr>
          <p:nvPr/>
        </p:nvSpPr>
        <p:spPr bwMode="auto">
          <a:xfrm>
            <a:off x="894833" y="5489575"/>
            <a:ext cx="7662289" cy="56666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52249" tIns="26124" rIns="52249" bIns="26124">
            <a:spAutoFit/>
          </a:bodyPr>
          <a:lstStyle>
            <a:lvl1pPr algn="l" defTabSz="2508250">
              <a:defRPr>
                <a:solidFill>
                  <a:schemeClr val="tx1"/>
                </a:solidFill>
                <a:latin typeface="Arial" charset="0"/>
              </a:defRPr>
            </a:lvl1pPr>
            <a:lvl2pPr marL="261938" algn="l" defTabSz="2508250">
              <a:defRPr>
                <a:solidFill>
                  <a:schemeClr val="tx1"/>
                </a:solidFill>
                <a:latin typeface="Arial" charset="0"/>
              </a:defRPr>
            </a:lvl2pPr>
            <a:lvl3pPr marL="522288" algn="l" defTabSz="2508250">
              <a:defRPr>
                <a:solidFill>
                  <a:schemeClr val="tx1"/>
                </a:solidFill>
                <a:latin typeface="Arial" charset="0"/>
              </a:defRPr>
            </a:lvl3pPr>
            <a:lvl4pPr marL="784225" algn="l" defTabSz="2508250">
              <a:defRPr>
                <a:solidFill>
                  <a:schemeClr val="tx1"/>
                </a:solidFill>
                <a:latin typeface="Arial" charset="0"/>
              </a:defRPr>
            </a:lvl4pPr>
            <a:lvl5pPr marL="1044575" algn="l" defTabSz="2508250">
              <a:defRPr>
                <a:solidFill>
                  <a:schemeClr val="tx1"/>
                </a:solidFill>
                <a:latin typeface="Arial" charset="0"/>
              </a:defRPr>
            </a:lvl5pPr>
            <a:lvl6pPr marL="1501775" defTabSz="2508250" fontAlgn="base">
              <a:spcBef>
                <a:spcPct val="0"/>
              </a:spcBef>
              <a:spcAft>
                <a:spcPct val="0"/>
              </a:spcAft>
              <a:defRPr>
                <a:solidFill>
                  <a:schemeClr val="tx1"/>
                </a:solidFill>
                <a:latin typeface="Arial" charset="0"/>
              </a:defRPr>
            </a:lvl6pPr>
            <a:lvl7pPr marL="1958975" defTabSz="2508250" fontAlgn="base">
              <a:spcBef>
                <a:spcPct val="0"/>
              </a:spcBef>
              <a:spcAft>
                <a:spcPct val="0"/>
              </a:spcAft>
              <a:defRPr>
                <a:solidFill>
                  <a:schemeClr val="tx1"/>
                </a:solidFill>
                <a:latin typeface="Arial" charset="0"/>
              </a:defRPr>
            </a:lvl7pPr>
            <a:lvl8pPr marL="2416175" defTabSz="2508250" fontAlgn="base">
              <a:spcBef>
                <a:spcPct val="0"/>
              </a:spcBef>
              <a:spcAft>
                <a:spcPct val="0"/>
              </a:spcAft>
              <a:defRPr>
                <a:solidFill>
                  <a:schemeClr val="tx1"/>
                </a:solidFill>
                <a:latin typeface="Arial" charset="0"/>
              </a:defRPr>
            </a:lvl8pPr>
            <a:lvl9pPr marL="2873375" defTabSz="2508250" fontAlgn="base">
              <a:spcBef>
                <a:spcPct val="0"/>
              </a:spcBef>
              <a:spcAft>
                <a:spcPct val="0"/>
              </a:spcAft>
              <a:defRPr>
                <a:solidFill>
                  <a:schemeClr val="tx1"/>
                </a:solidFill>
                <a:latin typeface="Arial" charset="0"/>
              </a:defRPr>
            </a:lvl9pPr>
          </a:lstStyle>
          <a:p>
            <a:pPr algn="just" eaLnBrk="0" hangingPunct="0">
              <a:lnSpc>
                <a:spcPct val="95000"/>
              </a:lnSpc>
            </a:pPr>
            <a:r>
              <a:rPr lang="en-US" altLang="en-US" sz="1600" dirty="0">
                <a:latin typeface="Verdana" charset="0"/>
                <a:ea typeface="Verdana" charset="0"/>
                <a:cs typeface="Verdana" charset="0"/>
              </a:rPr>
              <a:t>Sentiment Analysis is the task of trying to determine the underlying emotion or feeling of the writer from a text of words. It could be useful for many applications like analysis of product reviews by product makers, movie makers etc. It also helps in assessing the psychological condition of a patient and determine if he or she is suffering from a case of chronic depression or not etc.  We worked towards the  classification of subjectivity and sentiment in documents obtained from the datasets mentioned below. Sentiment determines polarity of a document while subjectivity says if the author is subjective or objective in his opinion. </a:t>
            </a:r>
          </a:p>
          <a:p>
            <a:pPr algn="just" eaLnBrk="0" hangingPunct="0">
              <a:lnSpc>
                <a:spcPct val="95000"/>
              </a:lnSpc>
            </a:pPr>
            <a:endParaRPr lang="en-US" altLang="en-US" sz="1600" dirty="0">
              <a:latin typeface="Verdana" charset="0"/>
              <a:ea typeface="Verdana" charset="0"/>
              <a:cs typeface="Verdana" charset="0"/>
            </a:endParaRPr>
          </a:p>
          <a:p>
            <a:pPr algn="just" eaLnBrk="0" hangingPunct="0">
              <a:lnSpc>
                <a:spcPct val="95000"/>
              </a:lnSpc>
            </a:pPr>
            <a:r>
              <a:rPr lang="en-US" altLang="en-US" sz="1600" dirty="0">
                <a:latin typeface="Verdana" charset="0"/>
                <a:ea typeface="Verdana" charset="0"/>
                <a:cs typeface="Verdana" charset="0"/>
              </a:rPr>
              <a:t>In this project, we evaluate different word and document vector representations for sentiment and subjectivity analysis over three datasets </a:t>
            </a:r>
            <a:r>
              <a:rPr lang="mr-IN" altLang="en-US" sz="1600" dirty="0">
                <a:latin typeface="Verdana" charset="0"/>
                <a:ea typeface="Verdana" charset="0"/>
                <a:cs typeface="Verdana" charset="0"/>
              </a:rPr>
              <a:t>–</a:t>
            </a:r>
            <a:r>
              <a:rPr lang="en-US" altLang="en-US" sz="1600" dirty="0">
                <a:latin typeface="Verdana" charset="0"/>
                <a:ea typeface="Verdana" charset="0"/>
                <a:cs typeface="Verdana" charset="0"/>
              </a:rPr>
              <a:t> Review Polarity Dataset, IMDB Dataset and Subjectivity Dataset. </a:t>
            </a:r>
          </a:p>
          <a:p>
            <a:pPr algn="just" eaLnBrk="0" hangingPunct="0">
              <a:lnSpc>
                <a:spcPct val="95000"/>
              </a:lnSpc>
            </a:pPr>
            <a:endParaRPr lang="en-US" altLang="en-US" sz="1600" dirty="0">
              <a:latin typeface="Verdana" charset="0"/>
              <a:ea typeface="Verdana" charset="0"/>
              <a:cs typeface="Verdana" charset="0"/>
            </a:endParaRPr>
          </a:p>
          <a:p>
            <a:pPr algn="just" eaLnBrk="0" hangingPunct="0">
              <a:lnSpc>
                <a:spcPct val="95000"/>
              </a:lnSpc>
            </a:pPr>
            <a:r>
              <a:rPr lang="en-US" altLang="en-US" sz="1600" dirty="0">
                <a:latin typeface="Verdana" charset="0"/>
                <a:ea typeface="Verdana" charset="0"/>
                <a:cs typeface="Verdana" charset="0"/>
              </a:rPr>
              <a:t>We compared document representations such as bag of words (unigram) count frequency, bag of words (unigram) presence / absence representation, bigram word dependencies, and word vectors learnt from LDA, LSA, word2vec and use them with classifiers such as Naive Bayes, K-Nearest Neighbors, Decision Trees, SVM, Ensemble/Boosting classifiers. We hope to build different pipelines with stages of preprocessing, feature extraction, classifier training, hyper parameter selection and come up with the best that performs across all the data sets. </a:t>
            </a:r>
          </a:p>
        </p:txBody>
      </p:sp>
      <p:sp>
        <p:nvSpPr>
          <p:cNvPr id="2105" name="Text Box 57"/>
          <p:cNvSpPr txBox="1">
            <a:spLocks noChangeArrowheads="1"/>
          </p:cNvSpPr>
          <p:nvPr/>
        </p:nvSpPr>
        <p:spPr bwMode="auto">
          <a:xfrm>
            <a:off x="1004885" y="11358356"/>
            <a:ext cx="7552237" cy="8068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52249" tIns="26124" rIns="52249" bIns="26124">
            <a:spAutoFit/>
          </a:bodyPr>
          <a:lstStyle>
            <a:lvl1pPr algn="l" defTabSz="2508250">
              <a:defRPr>
                <a:solidFill>
                  <a:schemeClr val="tx1"/>
                </a:solidFill>
                <a:latin typeface="Arial" charset="0"/>
              </a:defRPr>
            </a:lvl1pPr>
            <a:lvl2pPr marL="261938" algn="l" defTabSz="2508250">
              <a:defRPr>
                <a:solidFill>
                  <a:schemeClr val="tx1"/>
                </a:solidFill>
                <a:latin typeface="Arial" charset="0"/>
              </a:defRPr>
            </a:lvl2pPr>
            <a:lvl3pPr marL="522288" algn="l" defTabSz="2508250">
              <a:defRPr>
                <a:solidFill>
                  <a:schemeClr val="tx1"/>
                </a:solidFill>
                <a:latin typeface="Arial" charset="0"/>
              </a:defRPr>
            </a:lvl3pPr>
            <a:lvl4pPr marL="784225" algn="l" defTabSz="2508250">
              <a:defRPr>
                <a:solidFill>
                  <a:schemeClr val="tx1"/>
                </a:solidFill>
                <a:latin typeface="Arial" charset="0"/>
              </a:defRPr>
            </a:lvl4pPr>
            <a:lvl5pPr marL="1044575" algn="l" defTabSz="2508250">
              <a:defRPr>
                <a:solidFill>
                  <a:schemeClr val="tx1"/>
                </a:solidFill>
                <a:latin typeface="Arial" charset="0"/>
              </a:defRPr>
            </a:lvl5pPr>
            <a:lvl6pPr marL="1501775" defTabSz="2508250" fontAlgn="base">
              <a:spcBef>
                <a:spcPct val="0"/>
              </a:spcBef>
              <a:spcAft>
                <a:spcPct val="0"/>
              </a:spcAft>
              <a:defRPr>
                <a:solidFill>
                  <a:schemeClr val="tx1"/>
                </a:solidFill>
                <a:latin typeface="Arial" charset="0"/>
              </a:defRPr>
            </a:lvl6pPr>
            <a:lvl7pPr marL="1958975" defTabSz="2508250" fontAlgn="base">
              <a:spcBef>
                <a:spcPct val="0"/>
              </a:spcBef>
              <a:spcAft>
                <a:spcPct val="0"/>
              </a:spcAft>
              <a:defRPr>
                <a:solidFill>
                  <a:schemeClr val="tx1"/>
                </a:solidFill>
                <a:latin typeface="Arial" charset="0"/>
              </a:defRPr>
            </a:lvl7pPr>
            <a:lvl8pPr marL="2416175" defTabSz="2508250" fontAlgn="base">
              <a:spcBef>
                <a:spcPct val="0"/>
              </a:spcBef>
              <a:spcAft>
                <a:spcPct val="0"/>
              </a:spcAft>
              <a:defRPr>
                <a:solidFill>
                  <a:schemeClr val="tx1"/>
                </a:solidFill>
                <a:latin typeface="Arial" charset="0"/>
              </a:defRPr>
            </a:lvl8pPr>
            <a:lvl9pPr marL="2873375" defTabSz="2508250" fontAlgn="base">
              <a:spcBef>
                <a:spcPct val="0"/>
              </a:spcBef>
              <a:spcAft>
                <a:spcPct val="0"/>
              </a:spcAft>
              <a:defRPr>
                <a:solidFill>
                  <a:schemeClr val="tx1"/>
                </a:solidFill>
                <a:latin typeface="Arial" charset="0"/>
              </a:defRPr>
            </a:lvl9pPr>
          </a:lstStyle>
          <a:p>
            <a:pPr algn="ctr">
              <a:spcBef>
                <a:spcPct val="50000"/>
              </a:spcBef>
            </a:pPr>
            <a:r>
              <a:rPr lang="en-US" altLang="en-US" b="1" dirty="0">
                <a:solidFill>
                  <a:srgbClr val="971B2F"/>
                </a:solidFill>
              </a:rPr>
              <a:t>Methods</a:t>
            </a:r>
          </a:p>
        </p:txBody>
      </p:sp>
      <p:sp>
        <p:nvSpPr>
          <p:cNvPr id="2106" name="Text Box 58"/>
          <p:cNvSpPr txBox="1">
            <a:spLocks noChangeArrowheads="1"/>
          </p:cNvSpPr>
          <p:nvPr/>
        </p:nvSpPr>
        <p:spPr bwMode="auto">
          <a:xfrm>
            <a:off x="9820291" y="20831588"/>
            <a:ext cx="7524064" cy="8068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52249" tIns="26124" rIns="52249" bIns="26124">
            <a:spAutoFit/>
          </a:bodyPr>
          <a:lstStyle>
            <a:lvl1pPr algn="l" defTabSz="2508250">
              <a:defRPr>
                <a:solidFill>
                  <a:schemeClr val="tx1"/>
                </a:solidFill>
                <a:latin typeface="Arial" charset="0"/>
              </a:defRPr>
            </a:lvl1pPr>
            <a:lvl2pPr marL="261938" algn="l" defTabSz="2508250">
              <a:defRPr>
                <a:solidFill>
                  <a:schemeClr val="tx1"/>
                </a:solidFill>
                <a:latin typeface="Arial" charset="0"/>
              </a:defRPr>
            </a:lvl2pPr>
            <a:lvl3pPr marL="522288" algn="l" defTabSz="2508250">
              <a:defRPr>
                <a:solidFill>
                  <a:schemeClr val="tx1"/>
                </a:solidFill>
                <a:latin typeface="Arial" charset="0"/>
              </a:defRPr>
            </a:lvl3pPr>
            <a:lvl4pPr marL="784225" algn="l" defTabSz="2508250">
              <a:defRPr>
                <a:solidFill>
                  <a:schemeClr val="tx1"/>
                </a:solidFill>
                <a:latin typeface="Arial" charset="0"/>
              </a:defRPr>
            </a:lvl4pPr>
            <a:lvl5pPr marL="1044575" algn="l" defTabSz="2508250">
              <a:defRPr>
                <a:solidFill>
                  <a:schemeClr val="tx1"/>
                </a:solidFill>
                <a:latin typeface="Arial" charset="0"/>
              </a:defRPr>
            </a:lvl5pPr>
            <a:lvl6pPr marL="1501775" defTabSz="2508250" fontAlgn="base">
              <a:spcBef>
                <a:spcPct val="0"/>
              </a:spcBef>
              <a:spcAft>
                <a:spcPct val="0"/>
              </a:spcAft>
              <a:defRPr>
                <a:solidFill>
                  <a:schemeClr val="tx1"/>
                </a:solidFill>
                <a:latin typeface="Arial" charset="0"/>
              </a:defRPr>
            </a:lvl6pPr>
            <a:lvl7pPr marL="1958975" defTabSz="2508250" fontAlgn="base">
              <a:spcBef>
                <a:spcPct val="0"/>
              </a:spcBef>
              <a:spcAft>
                <a:spcPct val="0"/>
              </a:spcAft>
              <a:defRPr>
                <a:solidFill>
                  <a:schemeClr val="tx1"/>
                </a:solidFill>
                <a:latin typeface="Arial" charset="0"/>
              </a:defRPr>
            </a:lvl7pPr>
            <a:lvl8pPr marL="2416175" defTabSz="2508250" fontAlgn="base">
              <a:spcBef>
                <a:spcPct val="0"/>
              </a:spcBef>
              <a:spcAft>
                <a:spcPct val="0"/>
              </a:spcAft>
              <a:defRPr>
                <a:solidFill>
                  <a:schemeClr val="tx1"/>
                </a:solidFill>
                <a:latin typeface="Arial" charset="0"/>
              </a:defRPr>
            </a:lvl8pPr>
            <a:lvl9pPr marL="2873375" defTabSz="2508250" fontAlgn="base">
              <a:spcBef>
                <a:spcPct val="0"/>
              </a:spcBef>
              <a:spcAft>
                <a:spcPct val="0"/>
              </a:spcAft>
              <a:defRPr>
                <a:solidFill>
                  <a:schemeClr val="tx1"/>
                </a:solidFill>
                <a:latin typeface="Arial" charset="0"/>
              </a:defRPr>
            </a:lvl9pPr>
          </a:lstStyle>
          <a:p>
            <a:pPr algn="ctr">
              <a:spcBef>
                <a:spcPct val="50000"/>
              </a:spcBef>
            </a:pPr>
            <a:r>
              <a:rPr lang="en-US" altLang="en-US" b="1" dirty="0">
                <a:solidFill>
                  <a:srgbClr val="971B2F"/>
                </a:solidFill>
              </a:rPr>
              <a:t>Conclusions</a:t>
            </a:r>
          </a:p>
        </p:txBody>
      </p:sp>
      <p:sp>
        <p:nvSpPr>
          <p:cNvPr id="2107" name="AutoShape 59"/>
          <p:cNvSpPr>
            <a:spLocks noChangeArrowheads="1"/>
          </p:cNvSpPr>
          <p:nvPr/>
        </p:nvSpPr>
        <p:spPr bwMode="auto">
          <a:xfrm>
            <a:off x="612775" y="387350"/>
            <a:ext cx="16960850" cy="3502025"/>
          </a:xfrm>
          <a:prstGeom prst="roundRect">
            <a:avLst>
              <a:gd name="adj" fmla="val 10870"/>
            </a:avLst>
          </a:prstGeom>
          <a:gradFill rotWithShape="1">
            <a:gsLst>
              <a:gs pos="0">
                <a:schemeClr val="bg1"/>
              </a:gs>
              <a:gs pos="100000">
                <a:schemeClr val="bg1"/>
              </a:gs>
            </a:gsLst>
            <a:lin ang="5400000" scaled="1"/>
          </a:gradFill>
          <a:ln w="9525">
            <a:solidFill>
              <a:schemeClr val="tx2"/>
            </a:solidFill>
            <a:round/>
            <a:headEnd/>
            <a:tailEnd/>
          </a:ln>
          <a:effectLst/>
          <a:extLst/>
        </p:spPr>
        <p:txBody>
          <a:bodyPr wrap="none" lIns="52249" tIns="26124" rIns="52249" bIns="26124" anchor="ctr"/>
          <a:lstStyle>
            <a:lvl1pPr algn="l" defTabSz="2508250">
              <a:defRPr>
                <a:solidFill>
                  <a:schemeClr val="tx1"/>
                </a:solidFill>
                <a:latin typeface="Arial" charset="0"/>
              </a:defRPr>
            </a:lvl1pPr>
            <a:lvl2pPr marL="261938" algn="l" defTabSz="2508250">
              <a:defRPr>
                <a:solidFill>
                  <a:schemeClr val="tx1"/>
                </a:solidFill>
                <a:latin typeface="Arial" charset="0"/>
              </a:defRPr>
            </a:lvl2pPr>
            <a:lvl3pPr marL="522288" algn="l" defTabSz="2508250">
              <a:defRPr>
                <a:solidFill>
                  <a:schemeClr val="tx1"/>
                </a:solidFill>
                <a:latin typeface="Arial" charset="0"/>
              </a:defRPr>
            </a:lvl3pPr>
            <a:lvl4pPr marL="784225" algn="l" defTabSz="2508250">
              <a:defRPr>
                <a:solidFill>
                  <a:schemeClr val="tx1"/>
                </a:solidFill>
                <a:latin typeface="Arial" charset="0"/>
              </a:defRPr>
            </a:lvl4pPr>
            <a:lvl5pPr marL="1044575" algn="l" defTabSz="2508250">
              <a:defRPr>
                <a:solidFill>
                  <a:schemeClr val="tx1"/>
                </a:solidFill>
                <a:latin typeface="Arial" charset="0"/>
              </a:defRPr>
            </a:lvl5pPr>
            <a:lvl6pPr marL="1501775" defTabSz="2508250" fontAlgn="base">
              <a:spcBef>
                <a:spcPct val="0"/>
              </a:spcBef>
              <a:spcAft>
                <a:spcPct val="0"/>
              </a:spcAft>
              <a:defRPr>
                <a:solidFill>
                  <a:schemeClr val="tx1"/>
                </a:solidFill>
                <a:latin typeface="Arial" charset="0"/>
              </a:defRPr>
            </a:lvl6pPr>
            <a:lvl7pPr marL="1958975" defTabSz="2508250" fontAlgn="base">
              <a:spcBef>
                <a:spcPct val="0"/>
              </a:spcBef>
              <a:spcAft>
                <a:spcPct val="0"/>
              </a:spcAft>
              <a:defRPr>
                <a:solidFill>
                  <a:schemeClr val="tx1"/>
                </a:solidFill>
                <a:latin typeface="Arial" charset="0"/>
              </a:defRPr>
            </a:lvl7pPr>
            <a:lvl8pPr marL="2416175" defTabSz="2508250" fontAlgn="base">
              <a:spcBef>
                <a:spcPct val="0"/>
              </a:spcBef>
              <a:spcAft>
                <a:spcPct val="0"/>
              </a:spcAft>
              <a:defRPr>
                <a:solidFill>
                  <a:schemeClr val="tx1"/>
                </a:solidFill>
                <a:latin typeface="Arial" charset="0"/>
              </a:defRPr>
            </a:lvl8pPr>
            <a:lvl9pPr marL="2873375" defTabSz="2508250" fontAlgn="base">
              <a:spcBef>
                <a:spcPct val="0"/>
              </a:spcBef>
              <a:spcAft>
                <a:spcPct val="0"/>
              </a:spcAft>
              <a:defRPr>
                <a:solidFill>
                  <a:schemeClr val="tx1"/>
                </a:solidFill>
                <a:latin typeface="Arial" charset="0"/>
              </a:defRPr>
            </a:lvl9pPr>
          </a:lstStyle>
          <a:p>
            <a:pPr algn="ctr"/>
            <a:endParaRPr lang="en-US" altLang="en-US">
              <a:solidFill>
                <a:schemeClr val="bg1"/>
              </a:solidFill>
            </a:endParaRPr>
          </a:p>
        </p:txBody>
      </p:sp>
      <p:sp>
        <p:nvSpPr>
          <p:cNvPr id="2108" name="Text Box 60"/>
          <p:cNvSpPr txBox="1">
            <a:spLocks noChangeArrowheads="1"/>
          </p:cNvSpPr>
          <p:nvPr/>
        </p:nvSpPr>
        <p:spPr bwMode="auto">
          <a:xfrm>
            <a:off x="1172227" y="777088"/>
            <a:ext cx="16960850" cy="17301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52249" tIns="26124" rIns="52249" bIns="26124">
            <a:spAutoFit/>
          </a:bodyPr>
          <a:lstStyle>
            <a:lvl1pPr algn="l" defTabSz="2508250">
              <a:defRPr>
                <a:solidFill>
                  <a:schemeClr val="tx1"/>
                </a:solidFill>
                <a:latin typeface="Arial" charset="0"/>
              </a:defRPr>
            </a:lvl1pPr>
            <a:lvl2pPr marL="261938" algn="l" defTabSz="2508250">
              <a:defRPr>
                <a:solidFill>
                  <a:schemeClr val="tx1"/>
                </a:solidFill>
                <a:latin typeface="Arial" charset="0"/>
              </a:defRPr>
            </a:lvl2pPr>
            <a:lvl3pPr marL="522288" algn="l" defTabSz="2508250">
              <a:defRPr>
                <a:solidFill>
                  <a:schemeClr val="tx1"/>
                </a:solidFill>
                <a:latin typeface="Arial" charset="0"/>
              </a:defRPr>
            </a:lvl3pPr>
            <a:lvl4pPr marL="784225" algn="l" defTabSz="2508250">
              <a:defRPr>
                <a:solidFill>
                  <a:schemeClr val="tx1"/>
                </a:solidFill>
                <a:latin typeface="Arial" charset="0"/>
              </a:defRPr>
            </a:lvl4pPr>
            <a:lvl5pPr marL="1044575" algn="l" defTabSz="2508250">
              <a:defRPr>
                <a:solidFill>
                  <a:schemeClr val="tx1"/>
                </a:solidFill>
                <a:latin typeface="Arial" charset="0"/>
              </a:defRPr>
            </a:lvl5pPr>
            <a:lvl6pPr marL="1501775" defTabSz="2508250" fontAlgn="base">
              <a:spcBef>
                <a:spcPct val="0"/>
              </a:spcBef>
              <a:spcAft>
                <a:spcPct val="0"/>
              </a:spcAft>
              <a:defRPr>
                <a:solidFill>
                  <a:schemeClr val="tx1"/>
                </a:solidFill>
                <a:latin typeface="Arial" charset="0"/>
              </a:defRPr>
            </a:lvl6pPr>
            <a:lvl7pPr marL="1958975" defTabSz="2508250" fontAlgn="base">
              <a:spcBef>
                <a:spcPct val="0"/>
              </a:spcBef>
              <a:spcAft>
                <a:spcPct val="0"/>
              </a:spcAft>
              <a:defRPr>
                <a:solidFill>
                  <a:schemeClr val="tx1"/>
                </a:solidFill>
                <a:latin typeface="Arial" charset="0"/>
              </a:defRPr>
            </a:lvl7pPr>
            <a:lvl8pPr marL="2416175" defTabSz="2508250" fontAlgn="base">
              <a:spcBef>
                <a:spcPct val="0"/>
              </a:spcBef>
              <a:spcAft>
                <a:spcPct val="0"/>
              </a:spcAft>
              <a:defRPr>
                <a:solidFill>
                  <a:schemeClr val="tx1"/>
                </a:solidFill>
                <a:latin typeface="Arial" charset="0"/>
              </a:defRPr>
            </a:lvl8pPr>
            <a:lvl9pPr marL="2873375" defTabSz="2508250" fontAlgn="base">
              <a:spcBef>
                <a:spcPct val="0"/>
              </a:spcBef>
              <a:spcAft>
                <a:spcPct val="0"/>
              </a:spcAft>
              <a:defRPr>
                <a:solidFill>
                  <a:schemeClr val="tx1"/>
                </a:solidFill>
                <a:latin typeface="Arial" charset="0"/>
              </a:defRPr>
            </a:lvl9pPr>
          </a:lstStyle>
          <a:p>
            <a:pPr algn="ctr">
              <a:spcBef>
                <a:spcPct val="50000"/>
              </a:spcBef>
            </a:pPr>
            <a:r>
              <a:rPr lang="en-US" altLang="en-US" sz="5400" b="1" dirty="0">
                <a:solidFill>
                  <a:srgbClr val="971B2F"/>
                </a:solidFill>
              </a:rPr>
              <a:t>Sentiment Analysis using Word Vectors</a:t>
            </a:r>
          </a:p>
          <a:p>
            <a:pPr algn="ctr"/>
            <a:r>
              <a:rPr lang="en-US" altLang="en-US" sz="3200" b="1" smtClean="0">
                <a:solidFill>
                  <a:srgbClr val="572932"/>
                </a:solidFill>
              </a:rPr>
              <a:t>XXXXX</a:t>
            </a:r>
            <a:endParaRPr lang="en-US" altLang="en-US" sz="3200" b="1" dirty="0">
              <a:solidFill>
                <a:srgbClr val="572932"/>
              </a:solidFill>
            </a:endParaRPr>
          </a:p>
          <a:p>
            <a:pPr algn="ctr"/>
            <a:r>
              <a:rPr lang="en-US" altLang="en-US" sz="2300" b="1" i="1" dirty="0"/>
              <a:t>University of Massachusetts, Amherst</a:t>
            </a:r>
            <a:endParaRPr lang="en-US" altLang="en-US" sz="4500" dirty="0"/>
          </a:p>
        </p:txBody>
      </p:sp>
      <p:sp>
        <p:nvSpPr>
          <p:cNvPr id="2113" name="Text Box 65"/>
          <p:cNvSpPr txBox="1">
            <a:spLocks noChangeArrowheads="1"/>
          </p:cNvSpPr>
          <p:nvPr/>
        </p:nvSpPr>
        <p:spPr bwMode="auto">
          <a:xfrm>
            <a:off x="9841573" y="23795025"/>
            <a:ext cx="7676518" cy="6221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52249" tIns="26124" rIns="52249" bIns="26124">
            <a:spAutoFit/>
          </a:bodyPr>
          <a:lstStyle>
            <a:lvl1pPr algn="l" defTabSz="2508250">
              <a:defRPr>
                <a:solidFill>
                  <a:schemeClr val="tx1"/>
                </a:solidFill>
                <a:latin typeface="Arial" charset="0"/>
              </a:defRPr>
            </a:lvl1pPr>
            <a:lvl2pPr marL="261938" algn="l" defTabSz="2508250">
              <a:defRPr>
                <a:solidFill>
                  <a:schemeClr val="tx1"/>
                </a:solidFill>
                <a:latin typeface="Arial" charset="0"/>
              </a:defRPr>
            </a:lvl2pPr>
            <a:lvl3pPr marL="522288" algn="l" defTabSz="2508250">
              <a:defRPr>
                <a:solidFill>
                  <a:schemeClr val="tx1"/>
                </a:solidFill>
                <a:latin typeface="Arial" charset="0"/>
              </a:defRPr>
            </a:lvl3pPr>
            <a:lvl4pPr marL="784225" algn="l" defTabSz="2508250">
              <a:defRPr>
                <a:solidFill>
                  <a:schemeClr val="tx1"/>
                </a:solidFill>
                <a:latin typeface="Arial" charset="0"/>
              </a:defRPr>
            </a:lvl4pPr>
            <a:lvl5pPr marL="1044575" algn="l" defTabSz="2508250">
              <a:defRPr>
                <a:solidFill>
                  <a:schemeClr val="tx1"/>
                </a:solidFill>
                <a:latin typeface="Arial" charset="0"/>
              </a:defRPr>
            </a:lvl5pPr>
            <a:lvl6pPr marL="1501775" defTabSz="2508250" fontAlgn="base">
              <a:spcBef>
                <a:spcPct val="0"/>
              </a:spcBef>
              <a:spcAft>
                <a:spcPct val="0"/>
              </a:spcAft>
              <a:defRPr>
                <a:solidFill>
                  <a:schemeClr val="tx1"/>
                </a:solidFill>
                <a:latin typeface="Arial" charset="0"/>
              </a:defRPr>
            </a:lvl6pPr>
            <a:lvl7pPr marL="1958975" defTabSz="2508250" fontAlgn="base">
              <a:spcBef>
                <a:spcPct val="0"/>
              </a:spcBef>
              <a:spcAft>
                <a:spcPct val="0"/>
              </a:spcAft>
              <a:defRPr>
                <a:solidFill>
                  <a:schemeClr val="tx1"/>
                </a:solidFill>
                <a:latin typeface="Arial" charset="0"/>
              </a:defRPr>
            </a:lvl7pPr>
            <a:lvl8pPr marL="2416175" defTabSz="2508250" fontAlgn="base">
              <a:spcBef>
                <a:spcPct val="0"/>
              </a:spcBef>
              <a:spcAft>
                <a:spcPct val="0"/>
              </a:spcAft>
              <a:defRPr>
                <a:solidFill>
                  <a:schemeClr val="tx1"/>
                </a:solidFill>
                <a:latin typeface="Arial" charset="0"/>
              </a:defRPr>
            </a:lvl8pPr>
            <a:lvl9pPr marL="2873375" defTabSz="2508250" fontAlgn="base">
              <a:spcBef>
                <a:spcPct val="0"/>
              </a:spcBef>
              <a:spcAft>
                <a:spcPct val="0"/>
              </a:spcAft>
              <a:defRPr>
                <a:solidFill>
                  <a:schemeClr val="tx1"/>
                </a:solidFill>
                <a:latin typeface="Arial" charset="0"/>
              </a:defRPr>
            </a:lvl9pPr>
          </a:lstStyle>
          <a:p>
            <a:pPr algn="ctr">
              <a:spcBef>
                <a:spcPct val="50000"/>
              </a:spcBef>
            </a:pPr>
            <a:r>
              <a:rPr lang="en-US" altLang="en-US" sz="3700" dirty="0">
                <a:solidFill>
                  <a:srgbClr val="971B2F"/>
                </a:solidFill>
              </a:rPr>
              <a:t>Bibliography</a:t>
            </a:r>
          </a:p>
        </p:txBody>
      </p:sp>
      <p:sp>
        <p:nvSpPr>
          <p:cNvPr id="2115" name="Text Box 67"/>
          <p:cNvSpPr txBox="1">
            <a:spLocks noChangeArrowheads="1"/>
          </p:cNvSpPr>
          <p:nvPr/>
        </p:nvSpPr>
        <p:spPr bwMode="auto">
          <a:xfrm>
            <a:off x="894834" y="15002617"/>
            <a:ext cx="7662288" cy="668018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57150" cmpd="thinThick">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34953" tIns="17476" rIns="34953" bIns="17476">
            <a:spAutoFit/>
          </a:bodyPr>
          <a:lstStyle>
            <a:lvl1pPr algn="l" defTabSz="350838">
              <a:defRPr>
                <a:solidFill>
                  <a:schemeClr val="tx1"/>
                </a:solidFill>
                <a:latin typeface="Arial" charset="0"/>
              </a:defRPr>
            </a:lvl1pPr>
            <a:lvl2pPr marL="174625" algn="l" defTabSz="350838">
              <a:defRPr>
                <a:solidFill>
                  <a:schemeClr val="tx1"/>
                </a:solidFill>
                <a:latin typeface="Arial" charset="0"/>
              </a:defRPr>
            </a:lvl2pPr>
            <a:lvl3pPr marL="350838" algn="l" defTabSz="350838">
              <a:defRPr>
                <a:solidFill>
                  <a:schemeClr val="tx1"/>
                </a:solidFill>
                <a:latin typeface="Arial" charset="0"/>
              </a:defRPr>
            </a:lvl3pPr>
            <a:lvl4pPr marL="523875" algn="l" defTabSz="350838">
              <a:defRPr>
                <a:solidFill>
                  <a:schemeClr val="tx1"/>
                </a:solidFill>
                <a:latin typeface="Arial" charset="0"/>
              </a:defRPr>
            </a:lvl4pPr>
            <a:lvl5pPr marL="698500" algn="l" defTabSz="350838">
              <a:defRPr>
                <a:solidFill>
                  <a:schemeClr val="tx1"/>
                </a:solidFill>
                <a:latin typeface="Arial" charset="0"/>
              </a:defRPr>
            </a:lvl5pPr>
            <a:lvl6pPr marL="1155700" defTabSz="350838" fontAlgn="base">
              <a:spcBef>
                <a:spcPct val="0"/>
              </a:spcBef>
              <a:spcAft>
                <a:spcPct val="0"/>
              </a:spcAft>
              <a:defRPr>
                <a:solidFill>
                  <a:schemeClr val="tx1"/>
                </a:solidFill>
                <a:latin typeface="Arial" charset="0"/>
              </a:defRPr>
            </a:lvl6pPr>
            <a:lvl7pPr marL="1612900" defTabSz="350838" fontAlgn="base">
              <a:spcBef>
                <a:spcPct val="0"/>
              </a:spcBef>
              <a:spcAft>
                <a:spcPct val="0"/>
              </a:spcAft>
              <a:defRPr>
                <a:solidFill>
                  <a:schemeClr val="tx1"/>
                </a:solidFill>
                <a:latin typeface="Arial" charset="0"/>
              </a:defRPr>
            </a:lvl7pPr>
            <a:lvl8pPr marL="2070100" defTabSz="350838" fontAlgn="base">
              <a:spcBef>
                <a:spcPct val="0"/>
              </a:spcBef>
              <a:spcAft>
                <a:spcPct val="0"/>
              </a:spcAft>
              <a:defRPr>
                <a:solidFill>
                  <a:schemeClr val="tx1"/>
                </a:solidFill>
                <a:latin typeface="Arial" charset="0"/>
              </a:defRPr>
            </a:lvl8pPr>
            <a:lvl9pPr marL="2527300" defTabSz="350838" fontAlgn="base">
              <a:spcBef>
                <a:spcPct val="0"/>
              </a:spcBef>
              <a:spcAft>
                <a:spcPct val="0"/>
              </a:spcAft>
              <a:defRPr>
                <a:solidFill>
                  <a:schemeClr val="tx1"/>
                </a:solidFill>
                <a:latin typeface="Arial" charset="0"/>
              </a:defRPr>
            </a:lvl9pPr>
          </a:lstStyle>
          <a:p>
            <a:pPr algn="just" eaLnBrk="0" hangingPunct="0">
              <a:lnSpc>
                <a:spcPct val="95000"/>
              </a:lnSpc>
            </a:pPr>
            <a:r>
              <a:rPr lang="en-US" altLang="en-US" sz="1800" b="1" dirty="0" smtClean="0">
                <a:solidFill>
                  <a:srgbClr val="971B2F"/>
                </a:solidFill>
                <a:latin typeface="Verdana" charset="0"/>
                <a:ea typeface="Verdana" charset="0"/>
                <a:cs typeface="Verdana" charset="0"/>
              </a:rPr>
              <a:t>Models </a:t>
            </a:r>
            <a:r>
              <a:rPr lang="en-US" altLang="en-US" sz="1800" b="1" dirty="0">
                <a:solidFill>
                  <a:srgbClr val="971B2F"/>
                </a:solidFill>
                <a:latin typeface="Verdana" charset="0"/>
                <a:ea typeface="Verdana" charset="0"/>
                <a:cs typeface="Verdana" charset="0"/>
              </a:rPr>
              <a:t>for Document Representation</a:t>
            </a:r>
            <a:r>
              <a:rPr lang="en-US" altLang="en-US" sz="1800" b="1" dirty="0" smtClean="0">
                <a:solidFill>
                  <a:srgbClr val="971B2F"/>
                </a:solidFill>
                <a:latin typeface="Verdana" charset="0"/>
                <a:ea typeface="Verdana" charset="0"/>
                <a:cs typeface="Verdana" charset="0"/>
              </a:rPr>
              <a:t>:</a:t>
            </a:r>
          </a:p>
          <a:p>
            <a:pPr algn="just" eaLnBrk="0" hangingPunct="0">
              <a:lnSpc>
                <a:spcPct val="95000"/>
              </a:lnSpc>
            </a:pPr>
            <a:endParaRPr lang="en-US" altLang="en-US" sz="1600" b="1" dirty="0">
              <a:latin typeface="Verdana" charset="0"/>
              <a:ea typeface="Verdana" charset="0"/>
              <a:cs typeface="Verdana" charset="0"/>
            </a:endParaRPr>
          </a:p>
          <a:p>
            <a:pPr algn="just" eaLnBrk="0" hangingPunct="0">
              <a:lnSpc>
                <a:spcPct val="95000"/>
              </a:lnSpc>
            </a:pPr>
            <a:r>
              <a:rPr lang="en-US" altLang="en-US" sz="1600" b="1" dirty="0" smtClean="0">
                <a:latin typeface="Verdana" charset="0"/>
                <a:ea typeface="Verdana" charset="0"/>
                <a:cs typeface="Verdana" charset="0"/>
              </a:rPr>
              <a:t>“Bag </a:t>
            </a:r>
            <a:r>
              <a:rPr lang="en-US" altLang="en-US" sz="1600" b="1" dirty="0">
                <a:latin typeface="Verdana" charset="0"/>
                <a:ea typeface="Verdana" charset="0"/>
                <a:cs typeface="Verdana" charset="0"/>
              </a:rPr>
              <a:t>Of Words” </a:t>
            </a:r>
            <a:r>
              <a:rPr lang="en-US" sz="1600" dirty="0">
                <a:latin typeface="Verdana" charset="0"/>
                <a:ea typeface="Verdana" charset="0"/>
                <a:cs typeface="Verdana" charset="0"/>
              </a:rPr>
              <a:t>in which the position of words does not matter. It also assumes that the words are conditionally independent given the class to which they belong. We tried counts of unigrams, bigrams, presence or absence statistics of them, length normalized, scaled representations etc. </a:t>
            </a:r>
            <a:endParaRPr lang="en-US" sz="1600" dirty="0" smtClean="0">
              <a:latin typeface="Verdana" charset="0"/>
              <a:ea typeface="Verdana" charset="0"/>
              <a:cs typeface="Verdana" charset="0"/>
            </a:endParaRPr>
          </a:p>
          <a:p>
            <a:pPr algn="just" eaLnBrk="0" hangingPunct="0">
              <a:lnSpc>
                <a:spcPct val="95000"/>
              </a:lnSpc>
            </a:pPr>
            <a:endParaRPr lang="en-US" sz="1600" dirty="0">
              <a:latin typeface="Verdana" charset="0"/>
              <a:ea typeface="Verdana" charset="0"/>
              <a:cs typeface="Verdana" charset="0"/>
            </a:endParaRPr>
          </a:p>
          <a:p>
            <a:pPr algn="just" eaLnBrk="0" hangingPunct="0">
              <a:lnSpc>
                <a:spcPct val="95000"/>
              </a:lnSpc>
            </a:pPr>
            <a:r>
              <a:rPr lang="en-US" altLang="en-US" sz="1600" b="1" dirty="0">
                <a:latin typeface="Verdana" charset="0"/>
                <a:ea typeface="Verdana" charset="0"/>
                <a:cs typeface="Verdana" charset="0"/>
              </a:rPr>
              <a:t>Latent </a:t>
            </a:r>
            <a:r>
              <a:rPr lang="en-US" altLang="en-US" sz="1600" b="1" dirty="0" err="1">
                <a:latin typeface="Verdana" charset="0"/>
                <a:ea typeface="Verdana" charset="0"/>
                <a:cs typeface="Verdana" charset="0"/>
              </a:rPr>
              <a:t>Dirichlet</a:t>
            </a:r>
            <a:r>
              <a:rPr lang="en-US" altLang="en-US" sz="1600" b="1" dirty="0">
                <a:latin typeface="Verdana" charset="0"/>
                <a:ea typeface="Verdana" charset="0"/>
                <a:cs typeface="Verdana" charset="0"/>
              </a:rPr>
              <a:t> </a:t>
            </a:r>
            <a:r>
              <a:rPr lang="en-US" altLang="en-US" sz="1600" b="1" dirty="0" smtClean="0">
                <a:latin typeface="Verdana" charset="0"/>
                <a:ea typeface="Verdana" charset="0"/>
                <a:cs typeface="Verdana" charset="0"/>
              </a:rPr>
              <a:t>Allocation</a:t>
            </a:r>
            <a:r>
              <a:rPr lang="en-US" altLang="en-US" sz="1600" dirty="0">
                <a:latin typeface="Verdana" charset="0"/>
                <a:ea typeface="Verdana" charset="0"/>
                <a:cs typeface="Verdana" charset="0"/>
              </a:rPr>
              <a:t> </a:t>
            </a:r>
            <a:r>
              <a:rPr lang="en-US" altLang="en-US" sz="1600" dirty="0" smtClean="0">
                <a:latin typeface="Verdana" charset="0"/>
                <a:ea typeface="Verdana" charset="0"/>
                <a:cs typeface="Verdana" charset="0"/>
              </a:rPr>
              <a:t>-</a:t>
            </a:r>
            <a:r>
              <a:rPr lang="en-US" altLang="en-US" sz="1600" b="1" dirty="0" smtClean="0">
                <a:latin typeface="Verdana" charset="0"/>
                <a:ea typeface="Verdana" charset="0"/>
                <a:cs typeface="Verdana" charset="0"/>
              </a:rPr>
              <a:t> </a:t>
            </a:r>
            <a:r>
              <a:rPr lang="en-US" sz="1600" dirty="0" smtClean="0">
                <a:latin typeface="Verdana" charset="0"/>
                <a:ea typeface="Verdana" charset="0"/>
                <a:cs typeface="Verdana" charset="0"/>
              </a:rPr>
              <a:t>This </a:t>
            </a:r>
            <a:r>
              <a:rPr lang="en-US" sz="1600" dirty="0">
                <a:latin typeface="Verdana" charset="0"/>
                <a:ea typeface="Verdana" charset="0"/>
                <a:cs typeface="Verdana" charset="0"/>
              </a:rPr>
              <a:t>is a form of dimensionality reduction algorithm that also learns to represent words as vectors as a word-topic matrix. Each document is assumed to be a combination of latent topics. </a:t>
            </a:r>
            <a:endParaRPr lang="en-US" sz="1600" dirty="0" smtClean="0">
              <a:latin typeface="Verdana" charset="0"/>
              <a:ea typeface="Verdana" charset="0"/>
              <a:cs typeface="Verdana" charset="0"/>
            </a:endParaRPr>
          </a:p>
          <a:p>
            <a:pPr algn="just"/>
            <a:endParaRPr lang="en-US" altLang="en-US" sz="1600" b="1" dirty="0">
              <a:latin typeface="Verdana" charset="0"/>
              <a:ea typeface="Verdana" charset="0"/>
              <a:cs typeface="Verdana" charset="0"/>
            </a:endParaRPr>
          </a:p>
          <a:p>
            <a:pPr algn="just" eaLnBrk="0" hangingPunct="0">
              <a:lnSpc>
                <a:spcPct val="95000"/>
              </a:lnSpc>
            </a:pPr>
            <a:r>
              <a:rPr lang="en-US" altLang="en-US" sz="1600" b="1" dirty="0">
                <a:latin typeface="Verdana" charset="0"/>
                <a:ea typeface="Verdana" charset="0"/>
                <a:cs typeface="Verdana" charset="0"/>
              </a:rPr>
              <a:t>Latent Semantic </a:t>
            </a:r>
            <a:r>
              <a:rPr lang="en-US" altLang="en-US" sz="1600" b="1" dirty="0" smtClean="0">
                <a:latin typeface="Verdana" charset="0"/>
                <a:ea typeface="Verdana" charset="0"/>
                <a:cs typeface="Verdana" charset="0"/>
              </a:rPr>
              <a:t>Analysis</a:t>
            </a:r>
            <a:r>
              <a:rPr lang="en-US" altLang="en-US" sz="1600" dirty="0">
                <a:latin typeface="Verdana" charset="0"/>
                <a:ea typeface="Verdana" charset="0"/>
                <a:cs typeface="Verdana" charset="0"/>
              </a:rPr>
              <a:t> </a:t>
            </a:r>
            <a:r>
              <a:rPr lang="en-US" altLang="en-US" sz="1600" dirty="0" smtClean="0">
                <a:latin typeface="Verdana" charset="0"/>
                <a:ea typeface="Verdana" charset="0"/>
                <a:cs typeface="Verdana" charset="0"/>
              </a:rPr>
              <a:t>- </a:t>
            </a:r>
            <a:r>
              <a:rPr lang="en-US" sz="1600" dirty="0" smtClean="0">
                <a:latin typeface="Verdana" charset="0"/>
                <a:ea typeface="Verdana" charset="0"/>
                <a:cs typeface="Verdana" charset="0"/>
              </a:rPr>
              <a:t>This </a:t>
            </a:r>
            <a:r>
              <a:rPr lang="en-US" sz="1600" dirty="0">
                <a:latin typeface="Verdana" charset="0"/>
                <a:ea typeface="Verdana" charset="0"/>
                <a:cs typeface="Verdana" charset="0"/>
              </a:rPr>
              <a:t>is a vector space model which explicitly learns semantic word vectors </a:t>
            </a:r>
            <a:r>
              <a:rPr lang="en-US" sz="1600" dirty="0" smtClean="0">
                <a:latin typeface="Verdana" charset="0"/>
                <a:ea typeface="Verdana" charset="0"/>
                <a:cs typeface="Verdana" charset="0"/>
              </a:rPr>
              <a:t>by applying </a:t>
            </a:r>
            <a:r>
              <a:rPr lang="en-US" sz="1600" dirty="0">
                <a:latin typeface="Verdana" charset="0"/>
                <a:ea typeface="Verdana" charset="0"/>
                <a:cs typeface="Verdana" charset="0"/>
              </a:rPr>
              <a:t>singular value decomposition (SVD) to factor a term–document co-occurrence matrix</a:t>
            </a:r>
            <a:r>
              <a:rPr lang="en-US" sz="1600" dirty="0" smtClean="0">
                <a:latin typeface="Verdana" charset="0"/>
                <a:ea typeface="Verdana" charset="0"/>
                <a:cs typeface="Verdana" charset="0"/>
              </a:rPr>
              <a:t>.</a:t>
            </a:r>
          </a:p>
          <a:p>
            <a:pPr algn="just"/>
            <a:endParaRPr lang="en-US" altLang="en-US" sz="1600" dirty="0">
              <a:latin typeface="Verdana" charset="0"/>
              <a:ea typeface="Verdana" charset="0"/>
              <a:cs typeface="Verdana" charset="0"/>
            </a:endParaRPr>
          </a:p>
          <a:p>
            <a:pPr algn="just" eaLnBrk="0" hangingPunct="0">
              <a:lnSpc>
                <a:spcPct val="95000"/>
              </a:lnSpc>
            </a:pPr>
            <a:r>
              <a:rPr lang="en-US" altLang="en-US" sz="1600" b="1" dirty="0">
                <a:latin typeface="Verdana" charset="0"/>
                <a:ea typeface="Verdana" charset="0"/>
                <a:cs typeface="Verdana" charset="0"/>
              </a:rPr>
              <a:t>Word2Vec</a:t>
            </a:r>
            <a:r>
              <a:rPr lang="en-US" altLang="en-US" sz="1600" dirty="0">
                <a:latin typeface="Verdana" charset="0"/>
                <a:ea typeface="Verdana" charset="0"/>
                <a:cs typeface="Verdana" charset="0"/>
              </a:rPr>
              <a:t> </a:t>
            </a:r>
            <a:r>
              <a:rPr lang="en-US" altLang="en-US" sz="1600" dirty="0" smtClean="0">
                <a:latin typeface="Verdana" charset="0"/>
                <a:ea typeface="Verdana" charset="0"/>
                <a:cs typeface="Verdana" charset="0"/>
              </a:rPr>
              <a:t>- </a:t>
            </a:r>
            <a:r>
              <a:rPr lang="en-US" altLang="en-US" sz="1600" dirty="0" err="1" smtClean="0">
                <a:latin typeface="Verdana" charset="0"/>
                <a:ea typeface="Verdana" charset="0"/>
                <a:cs typeface="Verdana" charset="0"/>
              </a:rPr>
              <a:t>Gensim</a:t>
            </a:r>
            <a:r>
              <a:rPr lang="en-US" altLang="en-US" sz="1600" b="1" dirty="0" smtClean="0">
                <a:latin typeface="Verdana" charset="0"/>
                <a:ea typeface="Verdana" charset="0"/>
                <a:cs typeface="Verdana" charset="0"/>
              </a:rPr>
              <a:t> </a:t>
            </a:r>
            <a:r>
              <a:rPr lang="en-US" altLang="en-US" sz="1600" dirty="0">
                <a:latin typeface="Verdana" charset="0"/>
                <a:ea typeface="Verdana" charset="0"/>
                <a:cs typeface="Verdana" charset="0"/>
              </a:rPr>
              <a:t>is used to extract vector representations for words in our </a:t>
            </a:r>
            <a:r>
              <a:rPr lang="en-US" altLang="en-US" sz="1600" dirty="0" err="1">
                <a:latin typeface="Verdana" charset="0"/>
                <a:ea typeface="Verdana" charset="0"/>
                <a:cs typeface="Verdana" charset="0"/>
              </a:rPr>
              <a:t>corpii</a:t>
            </a:r>
            <a:r>
              <a:rPr lang="en-US" altLang="en-US" sz="1600" dirty="0">
                <a:latin typeface="Verdana" charset="0"/>
                <a:ea typeface="Verdana" charset="0"/>
                <a:cs typeface="Verdana" charset="0"/>
              </a:rPr>
              <a:t>. Words that are similar or closer in semantic meaning have similar representation. </a:t>
            </a:r>
          </a:p>
          <a:p>
            <a:pPr algn="just" eaLnBrk="0" hangingPunct="0">
              <a:lnSpc>
                <a:spcPct val="95000"/>
              </a:lnSpc>
            </a:pPr>
            <a:endParaRPr lang="en-US" altLang="en-US" sz="1600" b="1" dirty="0" smtClean="0">
              <a:latin typeface="Verdana" charset="0"/>
              <a:ea typeface="Verdana" charset="0"/>
              <a:cs typeface="Verdana" charset="0"/>
            </a:endParaRPr>
          </a:p>
          <a:p>
            <a:pPr algn="just" eaLnBrk="0" hangingPunct="0">
              <a:lnSpc>
                <a:spcPct val="95000"/>
              </a:lnSpc>
            </a:pPr>
            <a:r>
              <a:rPr lang="en-US" altLang="en-US" sz="1600" b="1" dirty="0" smtClean="0">
                <a:latin typeface="Verdana" charset="0"/>
                <a:ea typeface="Verdana" charset="0"/>
                <a:cs typeface="Verdana" charset="0"/>
              </a:rPr>
              <a:t>Doc2Vec</a:t>
            </a:r>
            <a:r>
              <a:rPr lang="en-US" altLang="en-US" sz="1600" dirty="0">
                <a:latin typeface="Verdana" charset="0"/>
                <a:ea typeface="Verdana" charset="0"/>
                <a:cs typeface="Verdana" charset="0"/>
              </a:rPr>
              <a:t> </a:t>
            </a:r>
            <a:r>
              <a:rPr lang="en-US" altLang="en-US" sz="1600" dirty="0" smtClean="0">
                <a:latin typeface="Verdana" charset="0"/>
                <a:ea typeface="Verdana" charset="0"/>
                <a:cs typeface="Verdana" charset="0"/>
              </a:rPr>
              <a:t>- </a:t>
            </a:r>
            <a:r>
              <a:rPr lang="en-US" altLang="en-US" sz="1600" dirty="0" err="1" smtClean="0">
                <a:latin typeface="Verdana" charset="0"/>
                <a:ea typeface="Verdana" charset="0"/>
                <a:cs typeface="Verdana" charset="0"/>
              </a:rPr>
              <a:t>Gensim</a:t>
            </a:r>
            <a:r>
              <a:rPr lang="en-US" altLang="en-US" sz="1600" dirty="0" smtClean="0">
                <a:latin typeface="Verdana" charset="0"/>
                <a:ea typeface="Verdana" charset="0"/>
                <a:cs typeface="Verdana" charset="0"/>
              </a:rPr>
              <a:t> </a:t>
            </a:r>
            <a:r>
              <a:rPr lang="en-US" altLang="en-US" sz="1600" dirty="0">
                <a:latin typeface="Verdana" charset="0"/>
                <a:ea typeface="Verdana" charset="0"/>
                <a:cs typeface="Verdana" charset="0"/>
              </a:rPr>
              <a:t>is used to extract vector representations for words and sentences in our </a:t>
            </a:r>
            <a:r>
              <a:rPr lang="en-US" altLang="en-US" sz="1600" dirty="0" err="1">
                <a:latin typeface="Verdana" charset="0"/>
                <a:ea typeface="Verdana" charset="0"/>
                <a:cs typeface="Verdana" charset="0"/>
              </a:rPr>
              <a:t>corpii</a:t>
            </a:r>
            <a:r>
              <a:rPr lang="en-US" altLang="en-US" sz="1600" dirty="0">
                <a:latin typeface="Verdana" charset="0"/>
                <a:ea typeface="Verdana" charset="0"/>
                <a:cs typeface="Verdana" charset="0"/>
              </a:rPr>
              <a:t>. Words , documents that are similar or closer in have similar representation. </a:t>
            </a:r>
          </a:p>
          <a:p>
            <a:pPr algn="just" eaLnBrk="0" hangingPunct="0">
              <a:lnSpc>
                <a:spcPct val="95000"/>
              </a:lnSpc>
            </a:pPr>
            <a:endParaRPr lang="en-US" altLang="en-US" sz="1600" dirty="0">
              <a:latin typeface="Verdana" charset="0"/>
              <a:ea typeface="Verdana" charset="0"/>
              <a:cs typeface="Verdana" charset="0"/>
            </a:endParaRPr>
          </a:p>
          <a:p>
            <a:pPr algn="just" eaLnBrk="0" hangingPunct="0">
              <a:lnSpc>
                <a:spcPct val="95000"/>
              </a:lnSpc>
            </a:pPr>
            <a:r>
              <a:rPr lang="en-US" altLang="en-US" sz="1800" b="1" dirty="0">
                <a:solidFill>
                  <a:srgbClr val="971B2F"/>
                </a:solidFill>
                <a:latin typeface="Verdana" charset="0"/>
                <a:ea typeface="Verdana" charset="0"/>
                <a:cs typeface="Verdana" charset="0"/>
              </a:rPr>
              <a:t>Classifiers</a:t>
            </a:r>
            <a:r>
              <a:rPr lang="en-US" altLang="en-US" sz="1800" b="1" dirty="0" smtClean="0">
                <a:solidFill>
                  <a:srgbClr val="971B2F"/>
                </a:solidFill>
                <a:latin typeface="Verdana" charset="0"/>
                <a:ea typeface="Verdana" charset="0"/>
                <a:cs typeface="Verdana" charset="0"/>
              </a:rPr>
              <a:t>:</a:t>
            </a:r>
          </a:p>
          <a:p>
            <a:pPr algn="just" eaLnBrk="0" hangingPunct="0">
              <a:lnSpc>
                <a:spcPct val="95000"/>
              </a:lnSpc>
            </a:pPr>
            <a:endParaRPr lang="en-US" altLang="en-US" sz="1600" b="1" dirty="0">
              <a:latin typeface="Verdana" charset="0"/>
              <a:ea typeface="Verdana" charset="0"/>
              <a:cs typeface="Verdana" charset="0"/>
            </a:endParaRPr>
          </a:p>
          <a:p>
            <a:pPr algn="just" eaLnBrk="0" hangingPunct="0">
              <a:lnSpc>
                <a:spcPct val="95000"/>
              </a:lnSpc>
            </a:pPr>
            <a:r>
              <a:rPr lang="en-US" altLang="en-US" sz="1600" dirty="0">
                <a:latin typeface="Verdana" charset="0"/>
                <a:ea typeface="Verdana" charset="0"/>
                <a:cs typeface="Verdana" charset="0"/>
              </a:rPr>
              <a:t>We used </a:t>
            </a:r>
            <a:r>
              <a:rPr lang="en-US" altLang="en-US" sz="1600" dirty="0" smtClean="0">
                <a:latin typeface="Verdana" charset="0"/>
                <a:ea typeface="Verdana" charset="0"/>
                <a:cs typeface="Verdana" charset="0"/>
              </a:rPr>
              <a:t>K Nearest Neighbors, </a:t>
            </a:r>
            <a:r>
              <a:rPr lang="en-US" altLang="en-US" sz="1600" dirty="0">
                <a:latin typeface="Verdana" charset="0"/>
                <a:ea typeface="Verdana" charset="0"/>
                <a:cs typeface="Verdana" charset="0"/>
              </a:rPr>
              <a:t>Decision </a:t>
            </a:r>
            <a:r>
              <a:rPr lang="en-US" altLang="en-US" sz="1600" dirty="0" smtClean="0">
                <a:latin typeface="Verdana" charset="0"/>
                <a:ea typeface="Verdana" charset="0"/>
                <a:cs typeface="Verdana" charset="0"/>
              </a:rPr>
              <a:t>Trees, Logistic </a:t>
            </a:r>
            <a:r>
              <a:rPr lang="en-US" altLang="en-US" sz="1600" dirty="0">
                <a:latin typeface="Verdana" charset="0"/>
                <a:ea typeface="Verdana" charset="0"/>
                <a:cs typeface="Verdana" charset="0"/>
              </a:rPr>
              <a:t>Regression and other such classifiers from the sci-kit learn package of python.  </a:t>
            </a:r>
          </a:p>
          <a:p>
            <a:pPr algn="just" eaLnBrk="0" hangingPunct="0"/>
            <a:endParaRPr lang="en-US" altLang="en-US" sz="1600" dirty="0">
              <a:latin typeface="Verdana" charset="0"/>
              <a:ea typeface="Verdana" charset="0"/>
              <a:cs typeface="Verdana" charset="0"/>
            </a:endParaRPr>
          </a:p>
        </p:txBody>
      </p:sp>
      <p:sp>
        <p:nvSpPr>
          <p:cNvPr id="2116" name="Text Box 68"/>
          <p:cNvSpPr txBox="1">
            <a:spLocks noChangeArrowheads="1"/>
          </p:cNvSpPr>
          <p:nvPr/>
        </p:nvSpPr>
        <p:spPr bwMode="auto">
          <a:xfrm>
            <a:off x="9644486" y="24320546"/>
            <a:ext cx="7662672" cy="208200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57150" cmpd="thinThick">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34953" tIns="17476" rIns="34953" bIns="17476">
            <a:spAutoFit/>
          </a:bodyPr>
          <a:lstStyle>
            <a:lvl1pPr marL="195263" indent="-195263" algn="l" defTabSz="350838">
              <a:defRPr>
                <a:solidFill>
                  <a:schemeClr val="tx1"/>
                </a:solidFill>
                <a:latin typeface="Arial" charset="0"/>
              </a:defRPr>
            </a:lvl1pPr>
            <a:lvl2pPr marL="371475" indent="-196850" algn="l" defTabSz="350838">
              <a:defRPr>
                <a:solidFill>
                  <a:schemeClr val="tx1"/>
                </a:solidFill>
                <a:latin typeface="Arial" charset="0"/>
              </a:defRPr>
            </a:lvl2pPr>
            <a:lvl3pPr marL="546100" indent="-195263" algn="l" defTabSz="350838">
              <a:defRPr>
                <a:solidFill>
                  <a:schemeClr val="tx1"/>
                </a:solidFill>
                <a:latin typeface="Arial" charset="0"/>
              </a:defRPr>
            </a:lvl3pPr>
            <a:lvl4pPr marL="719138" indent="-195263" algn="l" defTabSz="350838">
              <a:defRPr>
                <a:solidFill>
                  <a:schemeClr val="tx1"/>
                </a:solidFill>
                <a:latin typeface="Arial" charset="0"/>
              </a:defRPr>
            </a:lvl4pPr>
            <a:lvl5pPr marL="893763" indent="-195263" algn="l" defTabSz="350838">
              <a:defRPr>
                <a:solidFill>
                  <a:schemeClr val="tx1"/>
                </a:solidFill>
                <a:latin typeface="Arial" charset="0"/>
              </a:defRPr>
            </a:lvl5pPr>
            <a:lvl6pPr marL="1350963" indent="-195263" defTabSz="350838" fontAlgn="base">
              <a:spcBef>
                <a:spcPct val="0"/>
              </a:spcBef>
              <a:spcAft>
                <a:spcPct val="0"/>
              </a:spcAft>
              <a:defRPr>
                <a:solidFill>
                  <a:schemeClr val="tx1"/>
                </a:solidFill>
                <a:latin typeface="Arial" charset="0"/>
              </a:defRPr>
            </a:lvl6pPr>
            <a:lvl7pPr marL="1808163" indent="-195263" defTabSz="350838" fontAlgn="base">
              <a:spcBef>
                <a:spcPct val="0"/>
              </a:spcBef>
              <a:spcAft>
                <a:spcPct val="0"/>
              </a:spcAft>
              <a:defRPr>
                <a:solidFill>
                  <a:schemeClr val="tx1"/>
                </a:solidFill>
                <a:latin typeface="Arial" charset="0"/>
              </a:defRPr>
            </a:lvl7pPr>
            <a:lvl8pPr marL="2265363" indent="-195263" defTabSz="350838" fontAlgn="base">
              <a:spcBef>
                <a:spcPct val="0"/>
              </a:spcBef>
              <a:spcAft>
                <a:spcPct val="0"/>
              </a:spcAft>
              <a:defRPr>
                <a:solidFill>
                  <a:schemeClr val="tx1"/>
                </a:solidFill>
                <a:latin typeface="Arial" charset="0"/>
              </a:defRPr>
            </a:lvl8pPr>
            <a:lvl9pPr marL="2722563" indent="-195263" defTabSz="350838" fontAlgn="base">
              <a:spcBef>
                <a:spcPct val="0"/>
              </a:spcBef>
              <a:spcAft>
                <a:spcPct val="0"/>
              </a:spcAft>
              <a:defRPr>
                <a:solidFill>
                  <a:schemeClr val="tx1"/>
                </a:solidFill>
                <a:latin typeface="Arial" charset="0"/>
              </a:defRPr>
            </a:lvl9pPr>
          </a:lstStyle>
          <a:p>
            <a:pPr algn="just" eaLnBrk="0" hangingPunct="0">
              <a:lnSpc>
                <a:spcPct val="95000"/>
              </a:lnSpc>
            </a:pPr>
            <a:endParaRPr lang="en-US" altLang="en-US" sz="1400" u="sng" dirty="0">
              <a:latin typeface="Verdana" charset="0"/>
              <a:ea typeface="Verdana" charset="0"/>
              <a:cs typeface="Verdana" charset="0"/>
            </a:endParaRPr>
          </a:p>
          <a:p>
            <a:pPr algn="just" eaLnBrk="0" hangingPunct="0">
              <a:lnSpc>
                <a:spcPct val="95000"/>
              </a:lnSpc>
              <a:buFontTx/>
              <a:buAutoNum type="arabicPeriod"/>
            </a:pPr>
            <a:r>
              <a:rPr lang="en-US" sz="1400" dirty="0" smtClean="0">
                <a:latin typeface="Verdana" charset="0"/>
                <a:ea typeface="Verdana" charset="0"/>
                <a:cs typeface="Verdana" charset="0"/>
              </a:rPr>
              <a:t> Pang</a:t>
            </a:r>
            <a:r>
              <a:rPr lang="en-US" sz="1400" dirty="0">
                <a:latin typeface="Verdana" charset="0"/>
                <a:ea typeface="Verdana" charset="0"/>
                <a:cs typeface="Verdana" charset="0"/>
              </a:rPr>
              <a:t>, B., &amp; Lee, L. (2004). A sentimental education: Sentiment analysis using subjectivity summarization based on minimum cuts. In </a:t>
            </a:r>
            <a:r>
              <a:rPr lang="en-US" sz="1400" i="1" dirty="0">
                <a:latin typeface="Verdana" charset="0"/>
                <a:ea typeface="Verdana" charset="0"/>
                <a:cs typeface="Verdana" charset="0"/>
              </a:rPr>
              <a:t>Proceedings of the 42nd annual meeting on Association for Computational Linguistics </a:t>
            </a:r>
            <a:r>
              <a:rPr lang="en-US" sz="1400" dirty="0">
                <a:latin typeface="Verdana" charset="0"/>
                <a:ea typeface="Verdana" charset="0"/>
                <a:cs typeface="Verdana" charset="0"/>
              </a:rPr>
              <a:t>(p. 271). Association for Computational Linguistics. </a:t>
            </a:r>
            <a:endParaRPr lang="en-US" sz="1400" dirty="0" smtClean="0">
              <a:latin typeface="Verdana" charset="0"/>
              <a:ea typeface="Verdana" charset="0"/>
              <a:cs typeface="Verdana" charset="0"/>
            </a:endParaRPr>
          </a:p>
          <a:p>
            <a:pPr algn="just" eaLnBrk="0" hangingPunct="0">
              <a:lnSpc>
                <a:spcPct val="95000"/>
              </a:lnSpc>
              <a:buFontTx/>
              <a:buAutoNum type="arabicPeriod"/>
            </a:pPr>
            <a:endParaRPr lang="en-US" sz="1400" dirty="0">
              <a:latin typeface="Verdana" charset="0"/>
              <a:ea typeface="Verdana" charset="0"/>
              <a:cs typeface="Verdana" charset="0"/>
            </a:endParaRPr>
          </a:p>
          <a:p>
            <a:pPr algn="just" eaLnBrk="0" hangingPunct="0">
              <a:lnSpc>
                <a:spcPct val="95000"/>
              </a:lnSpc>
              <a:buFontTx/>
              <a:buAutoNum type="arabicPeriod"/>
            </a:pPr>
            <a:r>
              <a:rPr lang="en-US" sz="1400" dirty="0" smtClean="0">
                <a:latin typeface="Verdana" charset="0"/>
                <a:ea typeface="Verdana" charset="0"/>
                <a:cs typeface="Verdana" charset="0"/>
              </a:rPr>
              <a:t> Maas</a:t>
            </a:r>
            <a:r>
              <a:rPr lang="en-US" sz="1400" dirty="0">
                <a:latin typeface="Verdana" charset="0"/>
                <a:ea typeface="Verdana" charset="0"/>
                <a:cs typeface="Verdana" charset="0"/>
              </a:rPr>
              <a:t>, A. L., Daly, R. E., Pham, P. T., Huang, D., Ng, A. Y., &amp; Potts, C. (2011). Learning word vectors for sentiment analysis. In </a:t>
            </a:r>
            <a:r>
              <a:rPr lang="en-US" sz="1400" i="1" dirty="0">
                <a:latin typeface="Verdana" charset="0"/>
                <a:ea typeface="Verdana" charset="0"/>
                <a:cs typeface="Verdana" charset="0"/>
              </a:rPr>
              <a:t>Proceedings of the 49th Annual Meeting of the Association for Computational Linguistics: Human Language Technologies-Volume 1 </a:t>
            </a:r>
            <a:r>
              <a:rPr lang="en-US" sz="1400" dirty="0">
                <a:latin typeface="Verdana" charset="0"/>
                <a:ea typeface="Verdana" charset="0"/>
                <a:cs typeface="Verdana" charset="0"/>
              </a:rPr>
              <a:t>(pp. 142–150). Association for Computational Linguistics. </a:t>
            </a:r>
            <a:endParaRPr lang="en-US" altLang="en-US" sz="1400" dirty="0">
              <a:latin typeface="Verdana" charset="0"/>
              <a:ea typeface="Verdana" charset="0"/>
              <a:cs typeface="Verdana" charset="0"/>
            </a:endParaRPr>
          </a:p>
        </p:txBody>
      </p:sp>
      <p:sp>
        <p:nvSpPr>
          <p:cNvPr id="2117" name="Text Box 69"/>
          <p:cNvSpPr txBox="1">
            <a:spLocks noChangeArrowheads="1"/>
          </p:cNvSpPr>
          <p:nvPr/>
        </p:nvSpPr>
        <p:spPr bwMode="auto">
          <a:xfrm>
            <a:off x="894833" y="23173693"/>
            <a:ext cx="7587113" cy="200506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57150" cmpd="thinThick">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34953" tIns="17476" rIns="34953" bIns="17476">
            <a:spAutoFit/>
          </a:bodyPr>
          <a:lstStyle>
            <a:lvl1pPr algn="l" defTabSz="350838">
              <a:defRPr>
                <a:solidFill>
                  <a:schemeClr val="tx1"/>
                </a:solidFill>
                <a:latin typeface="Arial" charset="0"/>
              </a:defRPr>
            </a:lvl1pPr>
            <a:lvl2pPr marL="174625" algn="l" defTabSz="350838">
              <a:defRPr>
                <a:solidFill>
                  <a:schemeClr val="tx1"/>
                </a:solidFill>
                <a:latin typeface="Arial" charset="0"/>
              </a:defRPr>
            </a:lvl2pPr>
            <a:lvl3pPr marL="350838" algn="l" defTabSz="350838">
              <a:defRPr>
                <a:solidFill>
                  <a:schemeClr val="tx1"/>
                </a:solidFill>
                <a:latin typeface="Arial" charset="0"/>
              </a:defRPr>
            </a:lvl3pPr>
            <a:lvl4pPr marL="523875" algn="l" defTabSz="350838">
              <a:defRPr>
                <a:solidFill>
                  <a:schemeClr val="tx1"/>
                </a:solidFill>
                <a:latin typeface="Arial" charset="0"/>
              </a:defRPr>
            </a:lvl4pPr>
            <a:lvl5pPr marL="698500" algn="l" defTabSz="350838">
              <a:defRPr>
                <a:solidFill>
                  <a:schemeClr val="tx1"/>
                </a:solidFill>
                <a:latin typeface="Arial" charset="0"/>
              </a:defRPr>
            </a:lvl5pPr>
            <a:lvl6pPr marL="1155700" defTabSz="350838" fontAlgn="base">
              <a:spcBef>
                <a:spcPct val="0"/>
              </a:spcBef>
              <a:spcAft>
                <a:spcPct val="0"/>
              </a:spcAft>
              <a:defRPr>
                <a:solidFill>
                  <a:schemeClr val="tx1"/>
                </a:solidFill>
                <a:latin typeface="Arial" charset="0"/>
              </a:defRPr>
            </a:lvl6pPr>
            <a:lvl7pPr marL="1612900" defTabSz="350838" fontAlgn="base">
              <a:spcBef>
                <a:spcPct val="0"/>
              </a:spcBef>
              <a:spcAft>
                <a:spcPct val="0"/>
              </a:spcAft>
              <a:defRPr>
                <a:solidFill>
                  <a:schemeClr val="tx1"/>
                </a:solidFill>
                <a:latin typeface="Arial" charset="0"/>
              </a:defRPr>
            </a:lvl7pPr>
            <a:lvl8pPr marL="2070100" defTabSz="350838" fontAlgn="base">
              <a:spcBef>
                <a:spcPct val="0"/>
              </a:spcBef>
              <a:spcAft>
                <a:spcPct val="0"/>
              </a:spcAft>
              <a:defRPr>
                <a:solidFill>
                  <a:schemeClr val="tx1"/>
                </a:solidFill>
                <a:latin typeface="Arial" charset="0"/>
              </a:defRPr>
            </a:lvl8pPr>
            <a:lvl9pPr marL="2527300" defTabSz="350838" fontAlgn="base">
              <a:spcBef>
                <a:spcPct val="0"/>
              </a:spcBef>
              <a:spcAft>
                <a:spcPct val="0"/>
              </a:spcAft>
              <a:defRPr>
                <a:solidFill>
                  <a:schemeClr val="tx1"/>
                </a:solidFill>
                <a:latin typeface="Arial" charset="0"/>
              </a:defRPr>
            </a:lvl9pPr>
          </a:lstStyle>
          <a:p>
            <a:pPr algn="just"/>
            <a:r>
              <a:rPr lang="en-US" sz="1600" dirty="0">
                <a:latin typeface="Verdana" charset="0"/>
                <a:ea typeface="Verdana" charset="0"/>
                <a:cs typeface="Verdana" charset="0"/>
              </a:rPr>
              <a:t>As expected, the best hyper parameter accuracies  of  86.5%  on </a:t>
            </a:r>
            <a:r>
              <a:rPr lang="en-US" sz="1600" dirty="0" smtClean="0">
                <a:latin typeface="Verdana" charset="0"/>
                <a:ea typeface="Verdana" charset="0"/>
                <a:cs typeface="Verdana" charset="0"/>
              </a:rPr>
              <a:t>PL04  </a:t>
            </a:r>
            <a:r>
              <a:rPr lang="en-US" sz="1600" dirty="0">
                <a:latin typeface="Verdana" charset="0"/>
                <a:ea typeface="Verdana" charset="0"/>
                <a:cs typeface="Verdana" charset="0"/>
              </a:rPr>
              <a:t>dataset, 90.8% on subjectivity dataset and 89% on IMDB dataset are obtained by simple </a:t>
            </a:r>
            <a:r>
              <a:rPr lang="en-US" sz="1600" dirty="0" err="1" smtClean="0">
                <a:latin typeface="Verdana" charset="0"/>
                <a:ea typeface="Verdana" charset="0"/>
                <a:cs typeface="Verdana" charset="0"/>
              </a:rPr>
              <a:t>tokenizer</a:t>
            </a:r>
            <a:r>
              <a:rPr lang="en-US" sz="1600" dirty="0" smtClean="0">
                <a:latin typeface="Verdana" charset="0"/>
                <a:ea typeface="Verdana" charset="0"/>
                <a:cs typeface="Verdana" charset="0"/>
              </a:rPr>
              <a:t>, </a:t>
            </a:r>
            <a:r>
              <a:rPr lang="en-US" sz="1600" dirty="0">
                <a:latin typeface="Verdana" charset="0"/>
                <a:ea typeface="Verdana" charset="0"/>
                <a:cs typeface="Verdana" charset="0"/>
              </a:rPr>
              <a:t>Doc2Vec feature representation from </a:t>
            </a:r>
            <a:r>
              <a:rPr lang="en-US" sz="1600" dirty="0" err="1">
                <a:latin typeface="Verdana" charset="0"/>
                <a:ea typeface="Verdana" charset="0"/>
                <a:cs typeface="Verdana" charset="0"/>
              </a:rPr>
              <a:t>genSim</a:t>
            </a:r>
            <a:r>
              <a:rPr lang="en-US" sz="1600" dirty="0">
                <a:latin typeface="Verdana" charset="0"/>
                <a:ea typeface="Verdana" charset="0"/>
                <a:cs typeface="Verdana" charset="0"/>
              </a:rPr>
              <a:t> and using Logistic Regression as the classifier. </a:t>
            </a:r>
          </a:p>
          <a:p>
            <a:pPr algn="just"/>
            <a:endParaRPr lang="en-US" sz="1600" dirty="0">
              <a:latin typeface="Verdana" charset="0"/>
              <a:ea typeface="Verdana" charset="0"/>
              <a:cs typeface="Verdana" charset="0"/>
            </a:endParaRPr>
          </a:p>
          <a:p>
            <a:pPr algn="just"/>
            <a:r>
              <a:rPr lang="en-US" sz="1600" dirty="0">
                <a:latin typeface="Verdana" charset="0"/>
                <a:ea typeface="Verdana" charset="0"/>
                <a:cs typeface="Verdana" charset="0"/>
              </a:rPr>
              <a:t>Using a set of words as positive and negative, when we did a dominant polarity analysis per document, we got a result of 64% accuracy on subjectivity and 55% on sentiment dataset. </a:t>
            </a:r>
          </a:p>
        </p:txBody>
      </p:sp>
      <p:sp>
        <p:nvSpPr>
          <p:cNvPr id="2118" name="Text Box 70"/>
          <p:cNvSpPr txBox="1">
            <a:spLocks noChangeArrowheads="1"/>
          </p:cNvSpPr>
          <p:nvPr/>
        </p:nvSpPr>
        <p:spPr bwMode="auto">
          <a:xfrm>
            <a:off x="9747539" y="21818619"/>
            <a:ext cx="7662672" cy="19065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57150" cmpd="thinThick">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34953" tIns="17476" rIns="34953" bIns="17476">
            <a:spAutoFit/>
          </a:bodyPr>
          <a:lstStyle>
            <a:lvl1pPr algn="l" defTabSz="350838">
              <a:defRPr>
                <a:solidFill>
                  <a:schemeClr val="tx1"/>
                </a:solidFill>
                <a:latin typeface="Arial" charset="0"/>
              </a:defRPr>
            </a:lvl1pPr>
            <a:lvl2pPr marL="174625" algn="l" defTabSz="350838">
              <a:defRPr>
                <a:solidFill>
                  <a:schemeClr val="tx1"/>
                </a:solidFill>
                <a:latin typeface="Arial" charset="0"/>
              </a:defRPr>
            </a:lvl2pPr>
            <a:lvl3pPr marL="350838" algn="l" defTabSz="350838">
              <a:defRPr>
                <a:solidFill>
                  <a:schemeClr val="tx1"/>
                </a:solidFill>
                <a:latin typeface="Arial" charset="0"/>
              </a:defRPr>
            </a:lvl3pPr>
            <a:lvl4pPr marL="523875" algn="l" defTabSz="350838">
              <a:defRPr>
                <a:solidFill>
                  <a:schemeClr val="tx1"/>
                </a:solidFill>
                <a:latin typeface="Arial" charset="0"/>
              </a:defRPr>
            </a:lvl4pPr>
            <a:lvl5pPr marL="698500" algn="l" defTabSz="350838">
              <a:defRPr>
                <a:solidFill>
                  <a:schemeClr val="tx1"/>
                </a:solidFill>
                <a:latin typeface="Arial" charset="0"/>
              </a:defRPr>
            </a:lvl5pPr>
            <a:lvl6pPr marL="1155700" defTabSz="350838" fontAlgn="base">
              <a:spcBef>
                <a:spcPct val="0"/>
              </a:spcBef>
              <a:spcAft>
                <a:spcPct val="0"/>
              </a:spcAft>
              <a:defRPr>
                <a:solidFill>
                  <a:schemeClr val="tx1"/>
                </a:solidFill>
                <a:latin typeface="Arial" charset="0"/>
              </a:defRPr>
            </a:lvl6pPr>
            <a:lvl7pPr marL="1612900" defTabSz="350838" fontAlgn="base">
              <a:spcBef>
                <a:spcPct val="0"/>
              </a:spcBef>
              <a:spcAft>
                <a:spcPct val="0"/>
              </a:spcAft>
              <a:defRPr>
                <a:solidFill>
                  <a:schemeClr val="tx1"/>
                </a:solidFill>
                <a:latin typeface="Arial" charset="0"/>
              </a:defRPr>
            </a:lvl7pPr>
            <a:lvl8pPr marL="2070100" defTabSz="350838" fontAlgn="base">
              <a:spcBef>
                <a:spcPct val="0"/>
              </a:spcBef>
              <a:spcAft>
                <a:spcPct val="0"/>
              </a:spcAft>
              <a:defRPr>
                <a:solidFill>
                  <a:schemeClr val="tx1"/>
                </a:solidFill>
                <a:latin typeface="Arial" charset="0"/>
              </a:defRPr>
            </a:lvl8pPr>
            <a:lvl9pPr marL="2527300" defTabSz="350838" fontAlgn="base">
              <a:spcBef>
                <a:spcPct val="0"/>
              </a:spcBef>
              <a:spcAft>
                <a:spcPct val="0"/>
              </a:spcAft>
              <a:defRPr>
                <a:solidFill>
                  <a:schemeClr val="tx1"/>
                </a:solidFill>
                <a:latin typeface="Arial" charset="0"/>
              </a:defRPr>
            </a:lvl9pPr>
          </a:lstStyle>
          <a:p>
            <a:pPr algn="just" eaLnBrk="0" hangingPunct="0">
              <a:lnSpc>
                <a:spcPct val="95000"/>
              </a:lnSpc>
            </a:pPr>
            <a:r>
              <a:rPr lang="en-US" altLang="en-US" sz="1600" dirty="0" smtClean="0">
                <a:latin typeface="Verdana" charset="0"/>
                <a:ea typeface="Verdana" charset="0"/>
                <a:cs typeface="Verdana" charset="0"/>
              </a:rPr>
              <a:t>We </a:t>
            </a:r>
            <a:r>
              <a:rPr lang="en-US" altLang="en-US" sz="1600" dirty="0">
                <a:latin typeface="Verdana" charset="0"/>
                <a:ea typeface="Verdana" charset="0"/>
                <a:cs typeface="Verdana" charset="0"/>
              </a:rPr>
              <a:t>have noticed that working on features like unigram/bigram counts </a:t>
            </a:r>
          </a:p>
          <a:p>
            <a:pPr algn="just" eaLnBrk="0" hangingPunct="0">
              <a:lnSpc>
                <a:spcPct val="95000"/>
              </a:lnSpc>
            </a:pPr>
            <a:r>
              <a:rPr lang="en-US" altLang="en-US" sz="1600" dirty="0">
                <a:latin typeface="Verdana" charset="0"/>
                <a:ea typeface="Verdana" charset="0"/>
                <a:cs typeface="Verdana" charset="0"/>
              </a:rPr>
              <a:t>with or without dimensionality reduction techniques like LDA/LSA, the accuracies are not so high and sentiment analysis is better in performance than subjectivity. </a:t>
            </a:r>
          </a:p>
          <a:p>
            <a:pPr algn="just" eaLnBrk="0" hangingPunct="0">
              <a:lnSpc>
                <a:spcPct val="95000"/>
              </a:lnSpc>
            </a:pPr>
            <a:endParaRPr lang="en-US" altLang="en-US" sz="1600" dirty="0">
              <a:latin typeface="Verdana" charset="0"/>
              <a:ea typeface="Verdana" charset="0"/>
              <a:cs typeface="Verdana" charset="0"/>
            </a:endParaRPr>
          </a:p>
          <a:p>
            <a:pPr algn="just" eaLnBrk="0" hangingPunct="0">
              <a:lnSpc>
                <a:spcPct val="95000"/>
              </a:lnSpc>
            </a:pPr>
            <a:r>
              <a:rPr lang="en-US" altLang="en-US" sz="1600" dirty="0">
                <a:latin typeface="Verdana" charset="0"/>
                <a:ea typeface="Verdana" charset="0"/>
                <a:cs typeface="Verdana" charset="0"/>
              </a:rPr>
              <a:t>We will further implement code to leverage the benefits of neural networks with word/document vectors, assign sentiment tag to each word in a document and sum the document sentiment. </a:t>
            </a:r>
            <a:endParaRPr lang="en-US" altLang="en-US" sz="1100" dirty="0">
              <a:latin typeface="Times New Roman" pitchFamily="18" charset="0"/>
            </a:endParaRPr>
          </a:p>
        </p:txBody>
      </p:sp>
      <p:sp>
        <p:nvSpPr>
          <p:cNvPr id="2119" name="Text Box 71"/>
          <p:cNvSpPr txBox="1">
            <a:spLocks noChangeArrowheads="1"/>
          </p:cNvSpPr>
          <p:nvPr/>
        </p:nvSpPr>
        <p:spPr bwMode="auto">
          <a:xfrm>
            <a:off x="1058227" y="4598283"/>
            <a:ext cx="7498895" cy="8068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52249" tIns="26124" rIns="52249" bIns="26124">
            <a:spAutoFit/>
          </a:bodyPr>
          <a:lstStyle>
            <a:lvl1pPr algn="l" defTabSz="2508250">
              <a:defRPr>
                <a:solidFill>
                  <a:schemeClr val="tx1"/>
                </a:solidFill>
                <a:latin typeface="Arial" charset="0"/>
              </a:defRPr>
            </a:lvl1pPr>
            <a:lvl2pPr marL="261938" algn="l" defTabSz="2508250">
              <a:defRPr>
                <a:solidFill>
                  <a:schemeClr val="tx1"/>
                </a:solidFill>
                <a:latin typeface="Arial" charset="0"/>
              </a:defRPr>
            </a:lvl2pPr>
            <a:lvl3pPr marL="522288" algn="l" defTabSz="2508250">
              <a:defRPr>
                <a:solidFill>
                  <a:schemeClr val="tx1"/>
                </a:solidFill>
                <a:latin typeface="Arial" charset="0"/>
              </a:defRPr>
            </a:lvl3pPr>
            <a:lvl4pPr marL="784225" algn="l" defTabSz="2508250">
              <a:defRPr>
                <a:solidFill>
                  <a:schemeClr val="tx1"/>
                </a:solidFill>
                <a:latin typeface="Arial" charset="0"/>
              </a:defRPr>
            </a:lvl4pPr>
            <a:lvl5pPr marL="1044575" algn="l" defTabSz="2508250">
              <a:defRPr>
                <a:solidFill>
                  <a:schemeClr val="tx1"/>
                </a:solidFill>
                <a:latin typeface="Arial" charset="0"/>
              </a:defRPr>
            </a:lvl5pPr>
            <a:lvl6pPr marL="1501775" defTabSz="2508250" fontAlgn="base">
              <a:spcBef>
                <a:spcPct val="0"/>
              </a:spcBef>
              <a:spcAft>
                <a:spcPct val="0"/>
              </a:spcAft>
              <a:defRPr>
                <a:solidFill>
                  <a:schemeClr val="tx1"/>
                </a:solidFill>
                <a:latin typeface="Arial" charset="0"/>
              </a:defRPr>
            </a:lvl6pPr>
            <a:lvl7pPr marL="1958975" defTabSz="2508250" fontAlgn="base">
              <a:spcBef>
                <a:spcPct val="0"/>
              </a:spcBef>
              <a:spcAft>
                <a:spcPct val="0"/>
              </a:spcAft>
              <a:defRPr>
                <a:solidFill>
                  <a:schemeClr val="tx1"/>
                </a:solidFill>
                <a:latin typeface="Arial" charset="0"/>
              </a:defRPr>
            </a:lvl7pPr>
            <a:lvl8pPr marL="2416175" defTabSz="2508250" fontAlgn="base">
              <a:spcBef>
                <a:spcPct val="0"/>
              </a:spcBef>
              <a:spcAft>
                <a:spcPct val="0"/>
              </a:spcAft>
              <a:defRPr>
                <a:solidFill>
                  <a:schemeClr val="tx1"/>
                </a:solidFill>
                <a:latin typeface="Arial" charset="0"/>
              </a:defRPr>
            </a:lvl8pPr>
            <a:lvl9pPr marL="2873375" defTabSz="2508250" fontAlgn="base">
              <a:spcBef>
                <a:spcPct val="0"/>
              </a:spcBef>
              <a:spcAft>
                <a:spcPct val="0"/>
              </a:spcAft>
              <a:defRPr>
                <a:solidFill>
                  <a:schemeClr val="tx1"/>
                </a:solidFill>
                <a:latin typeface="Arial" charset="0"/>
              </a:defRPr>
            </a:lvl9pPr>
          </a:lstStyle>
          <a:p>
            <a:pPr algn="ctr">
              <a:spcBef>
                <a:spcPct val="50000"/>
              </a:spcBef>
            </a:pPr>
            <a:r>
              <a:rPr lang="en-US" altLang="en-US" b="1" dirty="0">
                <a:solidFill>
                  <a:srgbClr val="971B2F"/>
                </a:solidFill>
              </a:rPr>
              <a:t>Introduction</a:t>
            </a:r>
          </a:p>
        </p:txBody>
      </p:sp>
      <p:sp>
        <p:nvSpPr>
          <p:cNvPr id="2120" name="Text Box 72"/>
          <p:cNvSpPr txBox="1">
            <a:spLocks noChangeArrowheads="1"/>
          </p:cNvSpPr>
          <p:nvPr/>
        </p:nvSpPr>
        <p:spPr bwMode="auto">
          <a:xfrm>
            <a:off x="916668" y="22185926"/>
            <a:ext cx="7587113" cy="8068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52249" tIns="26124" rIns="52249" bIns="26124">
            <a:spAutoFit/>
          </a:bodyPr>
          <a:lstStyle>
            <a:lvl1pPr algn="l" defTabSz="2508250">
              <a:defRPr>
                <a:solidFill>
                  <a:schemeClr val="tx1"/>
                </a:solidFill>
                <a:latin typeface="Arial" charset="0"/>
              </a:defRPr>
            </a:lvl1pPr>
            <a:lvl2pPr marL="261938" algn="l" defTabSz="2508250">
              <a:defRPr>
                <a:solidFill>
                  <a:schemeClr val="tx1"/>
                </a:solidFill>
                <a:latin typeface="Arial" charset="0"/>
              </a:defRPr>
            </a:lvl2pPr>
            <a:lvl3pPr marL="522288" algn="l" defTabSz="2508250">
              <a:defRPr>
                <a:solidFill>
                  <a:schemeClr val="tx1"/>
                </a:solidFill>
                <a:latin typeface="Arial" charset="0"/>
              </a:defRPr>
            </a:lvl3pPr>
            <a:lvl4pPr marL="784225" algn="l" defTabSz="2508250">
              <a:defRPr>
                <a:solidFill>
                  <a:schemeClr val="tx1"/>
                </a:solidFill>
                <a:latin typeface="Arial" charset="0"/>
              </a:defRPr>
            </a:lvl4pPr>
            <a:lvl5pPr marL="1044575" algn="l" defTabSz="2508250">
              <a:defRPr>
                <a:solidFill>
                  <a:schemeClr val="tx1"/>
                </a:solidFill>
                <a:latin typeface="Arial" charset="0"/>
              </a:defRPr>
            </a:lvl5pPr>
            <a:lvl6pPr marL="1501775" defTabSz="2508250" fontAlgn="base">
              <a:spcBef>
                <a:spcPct val="0"/>
              </a:spcBef>
              <a:spcAft>
                <a:spcPct val="0"/>
              </a:spcAft>
              <a:defRPr>
                <a:solidFill>
                  <a:schemeClr val="tx1"/>
                </a:solidFill>
                <a:latin typeface="Arial" charset="0"/>
              </a:defRPr>
            </a:lvl6pPr>
            <a:lvl7pPr marL="1958975" defTabSz="2508250" fontAlgn="base">
              <a:spcBef>
                <a:spcPct val="0"/>
              </a:spcBef>
              <a:spcAft>
                <a:spcPct val="0"/>
              </a:spcAft>
              <a:defRPr>
                <a:solidFill>
                  <a:schemeClr val="tx1"/>
                </a:solidFill>
                <a:latin typeface="Arial" charset="0"/>
              </a:defRPr>
            </a:lvl7pPr>
            <a:lvl8pPr marL="2416175" defTabSz="2508250" fontAlgn="base">
              <a:spcBef>
                <a:spcPct val="0"/>
              </a:spcBef>
              <a:spcAft>
                <a:spcPct val="0"/>
              </a:spcAft>
              <a:defRPr>
                <a:solidFill>
                  <a:schemeClr val="tx1"/>
                </a:solidFill>
                <a:latin typeface="Arial" charset="0"/>
              </a:defRPr>
            </a:lvl8pPr>
            <a:lvl9pPr marL="2873375" defTabSz="2508250" fontAlgn="base">
              <a:spcBef>
                <a:spcPct val="0"/>
              </a:spcBef>
              <a:spcAft>
                <a:spcPct val="0"/>
              </a:spcAft>
              <a:defRPr>
                <a:solidFill>
                  <a:schemeClr val="tx1"/>
                </a:solidFill>
                <a:latin typeface="Arial" charset="0"/>
              </a:defRPr>
            </a:lvl9pPr>
          </a:lstStyle>
          <a:p>
            <a:pPr algn="ctr">
              <a:spcBef>
                <a:spcPct val="50000"/>
              </a:spcBef>
            </a:pPr>
            <a:r>
              <a:rPr lang="en-US" altLang="en-US" b="1" dirty="0">
                <a:solidFill>
                  <a:srgbClr val="971B2F"/>
                </a:solidFill>
              </a:rPr>
              <a:t>Results</a:t>
            </a:r>
          </a:p>
        </p:txBody>
      </p:sp>
      <p:pic>
        <p:nvPicPr>
          <p:cNvPr id="7" name="Picture 6"/>
          <p:cNvPicPr>
            <a:picLocks noChangeAspect="1"/>
          </p:cNvPicPr>
          <p:nvPr/>
        </p:nvPicPr>
        <p:blipFill>
          <a:blip r:embed="rId3">
            <a:duotone>
              <a:schemeClr val="accent2">
                <a:shade val="45000"/>
                <a:satMod val="135000"/>
              </a:schemeClr>
              <a:prstClr val="white"/>
            </a:duotone>
          </a:blip>
          <a:stretch>
            <a:fillRect/>
          </a:stretch>
        </p:blipFill>
        <p:spPr>
          <a:xfrm>
            <a:off x="894833" y="1390540"/>
            <a:ext cx="2233378" cy="2233378"/>
          </a:xfrm>
          <a:prstGeom prst="rect">
            <a:avLst/>
          </a:prstGeom>
          <a:noFill/>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793070" y="2564992"/>
            <a:ext cx="2401570" cy="985447"/>
          </a:xfrm>
          <a:prstGeom prst="rect">
            <a:avLst/>
          </a:prstGeom>
        </p:spPr>
      </p:pic>
      <p:sp>
        <p:nvSpPr>
          <p:cNvPr id="23" name="Text Box 62"/>
          <p:cNvSpPr txBox="1">
            <a:spLocks noChangeArrowheads="1"/>
          </p:cNvSpPr>
          <p:nvPr/>
        </p:nvSpPr>
        <p:spPr bwMode="auto">
          <a:xfrm>
            <a:off x="10115072" y="20167723"/>
            <a:ext cx="3114675" cy="4836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52249" tIns="26124" rIns="52249" bIns="26124">
            <a:spAutoFit/>
          </a:bodyPr>
          <a:lstStyle>
            <a:lvl1pPr algn="l" defTabSz="2508250">
              <a:defRPr>
                <a:solidFill>
                  <a:schemeClr val="tx1"/>
                </a:solidFill>
                <a:latin typeface="Arial" charset="0"/>
              </a:defRPr>
            </a:lvl1pPr>
            <a:lvl2pPr marL="261938" algn="l" defTabSz="2508250">
              <a:defRPr>
                <a:solidFill>
                  <a:schemeClr val="tx1"/>
                </a:solidFill>
                <a:latin typeface="Arial" charset="0"/>
              </a:defRPr>
            </a:lvl2pPr>
            <a:lvl3pPr marL="522288" algn="l" defTabSz="2508250">
              <a:defRPr>
                <a:solidFill>
                  <a:schemeClr val="tx1"/>
                </a:solidFill>
                <a:latin typeface="Arial" charset="0"/>
              </a:defRPr>
            </a:lvl3pPr>
            <a:lvl4pPr marL="784225" algn="l" defTabSz="2508250">
              <a:defRPr>
                <a:solidFill>
                  <a:schemeClr val="tx1"/>
                </a:solidFill>
                <a:latin typeface="Arial" charset="0"/>
              </a:defRPr>
            </a:lvl4pPr>
            <a:lvl5pPr marL="1044575" algn="l" defTabSz="2508250">
              <a:defRPr>
                <a:solidFill>
                  <a:schemeClr val="tx1"/>
                </a:solidFill>
                <a:latin typeface="Arial" charset="0"/>
              </a:defRPr>
            </a:lvl5pPr>
            <a:lvl6pPr marL="1501775" defTabSz="2508250" fontAlgn="base">
              <a:spcBef>
                <a:spcPct val="0"/>
              </a:spcBef>
              <a:spcAft>
                <a:spcPct val="0"/>
              </a:spcAft>
              <a:defRPr>
                <a:solidFill>
                  <a:schemeClr val="tx1"/>
                </a:solidFill>
                <a:latin typeface="Arial" charset="0"/>
              </a:defRPr>
            </a:lvl6pPr>
            <a:lvl7pPr marL="1958975" defTabSz="2508250" fontAlgn="base">
              <a:spcBef>
                <a:spcPct val="0"/>
              </a:spcBef>
              <a:spcAft>
                <a:spcPct val="0"/>
              </a:spcAft>
              <a:defRPr>
                <a:solidFill>
                  <a:schemeClr val="tx1"/>
                </a:solidFill>
                <a:latin typeface="Arial" charset="0"/>
              </a:defRPr>
            </a:lvl7pPr>
            <a:lvl8pPr marL="2416175" defTabSz="2508250" fontAlgn="base">
              <a:spcBef>
                <a:spcPct val="0"/>
              </a:spcBef>
              <a:spcAft>
                <a:spcPct val="0"/>
              </a:spcAft>
              <a:defRPr>
                <a:solidFill>
                  <a:schemeClr val="tx1"/>
                </a:solidFill>
                <a:latin typeface="Arial" charset="0"/>
              </a:defRPr>
            </a:lvl8pPr>
            <a:lvl9pPr marL="2873375" defTabSz="2508250" fontAlgn="base">
              <a:spcBef>
                <a:spcPct val="0"/>
              </a:spcBef>
              <a:spcAft>
                <a:spcPct val="0"/>
              </a:spcAft>
              <a:defRPr>
                <a:solidFill>
                  <a:schemeClr val="tx1"/>
                </a:solidFill>
                <a:latin typeface="Arial" charset="0"/>
              </a:defRPr>
            </a:lvl9pPr>
          </a:lstStyle>
          <a:p>
            <a:pPr algn="ctr">
              <a:spcBef>
                <a:spcPct val="50000"/>
              </a:spcBef>
            </a:pPr>
            <a:r>
              <a:rPr lang="en-US" altLang="en-US" sz="1400" b="1" i="1" dirty="0"/>
              <a:t>T-</a:t>
            </a:r>
            <a:r>
              <a:rPr lang="en-US" altLang="en-US" sz="1400" b="1" i="1" dirty="0" err="1"/>
              <a:t>sne</a:t>
            </a:r>
            <a:r>
              <a:rPr lang="en-US" altLang="en-US" sz="1400" b="1" i="1" dirty="0"/>
              <a:t> </a:t>
            </a:r>
            <a:r>
              <a:rPr lang="en-US" altLang="en-US" sz="1400" b="1" i="1" dirty="0" smtClean="0"/>
              <a:t>representation </a:t>
            </a:r>
            <a:r>
              <a:rPr lang="en-US" altLang="en-US" sz="1400" b="1" i="1" dirty="0"/>
              <a:t>of doc2vec </a:t>
            </a:r>
            <a:r>
              <a:rPr lang="en-US" altLang="en-US" sz="1400" b="1" i="1" dirty="0" smtClean="0"/>
              <a:t>word vectors</a:t>
            </a:r>
            <a:endParaRPr lang="en-US" altLang="en-US" sz="1400" b="1" i="1" dirty="0"/>
          </a:p>
        </p:txBody>
      </p:sp>
      <p:sp>
        <p:nvSpPr>
          <p:cNvPr id="27" name="Text Box 62"/>
          <p:cNvSpPr txBox="1">
            <a:spLocks noChangeArrowheads="1"/>
          </p:cNvSpPr>
          <p:nvPr/>
        </p:nvSpPr>
        <p:spPr bwMode="auto">
          <a:xfrm>
            <a:off x="14012870" y="20167723"/>
            <a:ext cx="3114675" cy="4836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52249" tIns="26124" rIns="52249" bIns="26124">
            <a:spAutoFit/>
          </a:bodyPr>
          <a:lstStyle>
            <a:lvl1pPr algn="l" defTabSz="2508250">
              <a:defRPr>
                <a:solidFill>
                  <a:schemeClr val="tx1"/>
                </a:solidFill>
                <a:latin typeface="Arial" charset="0"/>
              </a:defRPr>
            </a:lvl1pPr>
            <a:lvl2pPr marL="261938" algn="l" defTabSz="2508250">
              <a:defRPr>
                <a:solidFill>
                  <a:schemeClr val="tx1"/>
                </a:solidFill>
                <a:latin typeface="Arial" charset="0"/>
              </a:defRPr>
            </a:lvl2pPr>
            <a:lvl3pPr marL="522288" algn="l" defTabSz="2508250">
              <a:defRPr>
                <a:solidFill>
                  <a:schemeClr val="tx1"/>
                </a:solidFill>
                <a:latin typeface="Arial" charset="0"/>
              </a:defRPr>
            </a:lvl3pPr>
            <a:lvl4pPr marL="784225" algn="l" defTabSz="2508250">
              <a:defRPr>
                <a:solidFill>
                  <a:schemeClr val="tx1"/>
                </a:solidFill>
                <a:latin typeface="Arial" charset="0"/>
              </a:defRPr>
            </a:lvl4pPr>
            <a:lvl5pPr marL="1044575" algn="l" defTabSz="2508250">
              <a:defRPr>
                <a:solidFill>
                  <a:schemeClr val="tx1"/>
                </a:solidFill>
                <a:latin typeface="Arial" charset="0"/>
              </a:defRPr>
            </a:lvl5pPr>
            <a:lvl6pPr marL="1501775" defTabSz="2508250" fontAlgn="base">
              <a:spcBef>
                <a:spcPct val="0"/>
              </a:spcBef>
              <a:spcAft>
                <a:spcPct val="0"/>
              </a:spcAft>
              <a:defRPr>
                <a:solidFill>
                  <a:schemeClr val="tx1"/>
                </a:solidFill>
                <a:latin typeface="Arial" charset="0"/>
              </a:defRPr>
            </a:lvl6pPr>
            <a:lvl7pPr marL="1958975" defTabSz="2508250" fontAlgn="base">
              <a:spcBef>
                <a:spcPct val="0"/>
              </a:spcBef>
              <a:spcAft>
                <a:spcPct val="0"/>
              </a:spcAft>
              <a:defRPr>
                <a:solidFill>
                  <a:schemeClr val="tx1"/>
                </a:solidFill>
                <a:latin typeface="Arial" charset="0"/>
              </a:defRPr>
            </a:lvl7pPr>
            <a:lvl8pPr marL="2416175" defTabSz="2508250" fontAlgn="base">
              <a:spcBef>
                <a:spcPct val="0"/>
              </a:spcBef>
              <a:spcAft>
                <a:spcPct val="0"/>
              </a:spcAft>
              <a:defRPr>
                <a:solidFill>
                  <a:schemeClr val="tx1"/>
                </a:solidFill>
                <a:latin typeface="Arial" charset="0"/>
              </a:defRPr>
            </a:lvl8pPr>
            <a:lvl9pPr marL="2873375" defTabSz="2508250" fontAlgn="base">
              <a:spcBef>
                <a:spcPct val="0"/>
              </a:spcBef>
              <a:spcAft>
                <a:spcPct val="0"/>
              </a:spcAft>
              <a:defRPr>
                <a:solidFill>
                  <a:schemeClr val="tx1"/>
                </a:solidFill>
                <a:latin typeface="Arial" charset="0"/>
              </a:defRPr>
            </a:lvl9pPr>
          </a:lstStyle>
          <a:p>
            <a:pPr algn="ctr">
              <a:spcBef>
                <a:spcPct val="50000"/>
              </a:spcBef>
            </a:pPr>
            <a:r>
              <a:rPr lang="en-US" altLang="en-US" sz="1400" b="1" i="1" dirty="0"/>
              <a:t>T-</a:t>
            </a:r>
            <a:r>
              <a:rPr lang="en-US" altLang="en-US" sz="1400" b="1" i="1" dirty="0" err="1"/>
              <a:t>sne</a:t>
            </a:r>
            <a:r>
              <a:rPr lang="en-US" altLang="en-US" sz="1400" b="1" i="1" dirty="0"/>
              <a:t> </a:t>
            </a:r>
            <a:r>
              <a:rPr lang="en-US" altLang="en-US" sz="1400" b="1" i="1" dirty="0" smtClean="0"/>
              <a:t>representation </a:t>
            </a:r>
            <a:r>
              <a:rPr lang="en-US" altLang="en-US" sz="1400" b="1" i="1" dirty="0"/>
              <a:t>of word2vec word </a:t>
            </a:r>
            <a:r>
              <a:rPr lang="en-US" altLang="en-US" sz="1400" b="1" i="1" dirty="0" smtClean="0"/>
              <a:t>vectors</a:t>
            </a:r>
            <a:endParaRPr lang="en-US" altLang="en-US" sz="1400" b="1" i="1" dirty="0"/>
          </a:p>
        </p:txBody>
      </p:sp>
      <p:grpSp>
        <p:nvGrpSpPr>
          <p:cNvPr id="10" name="Group 9"/>
          <p:cNvGrpSpPr/>
          <p:nvPr/>
        </p:nvGrpSpPr>
        <p:grpSpPr>
          <a:xfrm>
            <a:off x="1004887" y="12401753"/>
            <a:ext cx="7498895" cy="2054066"/>
            <a:chOff x="1058227" y="12065217"/>
            <a:chExt cx="7498895" cy="2054066"/>
          </a:xfrm>
        </p:grpSpPr>
        <p:sp>
          <p:nvSpPr>
            <p:cNvPr id="3" name="Rectangle 2"/>
            <p:cNvSpPr/>
            <p:nvPr/>
          </p:nvSpPr>
          <p:spPr bwMode="auto">
            <a:xfrm>
              <a:off x="1058227" y="12091818"/>
              <a:ext cx="2336076" cy="1967082"/>
            </a:xfrm>
            <a:prstGeom prst="rect">
              <a:avLst/>
            </a:prstGeom>
            <a:ln w="6350">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250825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dirty="0">
                <a:ln>
                  <a:noFill/>
                </a:ln>
                <a:solidFill>
                  <a:schemeClr val="tx1"/>
                </a:solidFill>
                <a:effectLst/>
                <a:latin typeface="Arial" charset="0"/>
              </a:endParaRPr>
            </a:p>
            <a:p>
              <a:pPr marL="0" marR="0" indent="0" algn="ctr" defTabSz="250825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Arial" charset="0"/>
                </a:rPr>
                <a:t>Text preprocessing</a:t>
              </a:r>
            </a:p>
            <a:p>
              <a:pPr marL="0" marR="0" indent="0" algn="ctr" defTabSz="2508250" rtl="0" eaLnBrk="1" fontAlgn="base" latinLnBrk="0" hangingPunct="1">
                <a:lnSpc>
                  <a:spcPct val="100000"/>
                </a:lnSpc>
                <a:spcBef>
                  <a:spcPct val="0"/>
                </a:spcBef>
                <a:spcAft>
                  <a:spcPct val="0"/>
                </a:spcAft>
                <a:buClrTx/>
                <a:buSzTx/>
                <a:buFontTx/>
                <a:buNone/>
                <a:tabLst/>
              </a:pPr>
              <a:endParaRPr lang="en-US" sz="1600" dirty="0" smtClean="0">
                <a:solidFill>
                  <a:schemeClr val="tx1"/>
                </a:solidFill>
                <a:latin typeface="Arial" charset="0"/>
              </a:endParaRPr>
            </a:p>
            <a:p>
              <a:pPr marL="0" marR="0" indent="0" defTabSz="2508250" rtl="0" eaLnBrk="1" fontAlgn="base" latinLnBrk="0" hangingPunct="1">
                <a:lnSpc>
                  <a:spcPct val="100000"/>
                </a:lnSpc>
                <a:spcBef>
                  <a:spcPct val="0"/>
                </a:spcBef>
                <a:spcAft>
                  <a:spcPct val="0"/>
                </a:spcAft>
                <a:buClrTx/>
                <a:buSzTx/>
                <a:buFontTx/>
                <a:buNone/>
                <a:tabLst/>
              </a:pPr>
              <a:r>
                <a:rPr lang="en-US" sz="1400" dirty="0" smtClean="0">
                  <a:solidFill>
                    <a:schemeClr val="tx1"/>
                  </a:solidFill>
                  <a:latin typeface="Verdana" charset="0"/>
                  <a:ea typeface="Verdana" charset="0"/>
                  <a:cs typeface="Verdana" charset="0"/>
                </a:rPr>
                <a:t>Lower </a:t>
              </a:r>
              <a:r>
                <a:rPr lang="en-US" sz="1400" dirty="0">
                  <a:solidFill>
                    <a:schemeClr val="tx1"/>
                  </a:solidFill>
                  <a:latin typeface="Verdana" charset="0"/>
                  <a:ea typeface="Verdana" charset="0"/>
                  <a:cs typeface="Verdana" charset="0"/>
                </a:rPr>
                <a:t>case conversion</a:t>
              </a:r>
            </a:p>
            <a:p>
              <a:pPr marL="0" marR="0" indent="0" defTabSz="250825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Verdana" charset="0"/>
                  <a:ea typeface="Verdana" charset="0"/>
                  <a:cs typeface="Verdana" charset="0"/>
                </a:rPr>
                <a:t>Punctuation</a:t>
              </a:r>
              <a:r>
                <a:rPr kumimoji="0" lang="en-US" sz="1400" b="0" i="0" u="none" strike="noStrike" cap="none" normalizeH="0" dirty="0">
                  <a:ln>
                    <a:noFill/>
                  </a:ln>
                  <a:solidFill>
                    <a:schemeClr val="tx1"/>
                  </a:solidFill>
                  <a:effectLst/>
                  <a:latin typeface="Verdana" charset="0"/>
                  <a:ea typeface="Verdana" charset="0"/>
                  <a:cs typeface="Verdana" charset="0"/>
                </a:rPr>
                <a:t> Removal</a:t>
              </a:r>
              <a:endParaRPr kumimoji="0" lang="en-US" sz="1400" b="0" i="0" u="none" strike="noStrike" cap="none" normalizeH="0" baseline="0" dirty="0">
                <a:ln>
                  <a:noFill/>
                </a:ln>
                <a:solidFill>
                  <a:schemeClr val="tx1"/>
                </a:solidFill>
                <a:effectLst/>
                <a:latin typeface="Verdana" charset="0"/>
                <a:ea typeface="Verdana" charset="0"/>
                <a:cs typeface="Verdana" charset="0"/>
              </a:endParaRPr>
            </a:p>
            <a:p>
              <a:pPr marL="0" marR="0" indent="0" defTabSz="2508250" rtl="0" eaLnBrk="1" fontAlgn="base" latinLnBrk="0" hangingPunct="1">
                <a:lnSpc>
                  <a:spcPct val="100000"/>
                </a:lnSpc>
                <a:spcBef>
                  <a:spcPct val="0"/>
                </a:spcBef>
                <a:spcAft>
                  <a:spcPct val="0"/>
                </a:spcAft>
                <a:buClrTx/>
                <a:buSzTx/>
                <a:buFontTx/>
                <a:buNone/>
                <a:tabLst/>
              </a:pPr>
              <a:r>
                <a:rPr lang="en-US" sz="1400" dirty="0">
                  <a:solidFill>
                    <a:schemeClr val="tx1"/>
                  </a:solidFill>
                  <a:latin typeface="Verdana" charset="0"/>
                  <a:ea typeface="Verdana" charset="0"/>
                  <a:cs typeface="Verdana" charset="0"/>
                </a:rPr>
                <a:t>Tokenization</a:t>
              </a:r>
            </a:p>
            <a:p>
              <a:pPr marL="0" marR="0" indent="0" defTabSz="2508250" rtl="0" eaLnBrk="1" fontAlgn="base" latinLnBrk="0" hangingPunct="1">
                <a:lnSpc>
                  <a:spcPct val="100000"/>
                </a:lnSpc>
                <a:spcBef>
                  <a:spcPct val="0"/>
                </a:spcBef>
                <a:spcAft>
                  <a:spcPct val="0"/>
                </a:spcAft>
                <a:buClrTx/>
                <a:buSzTx/>
                <a:buFontTx/>
                <a:buNone/>
                <a:tabLst/>
              </a:pPr>
              <a:endParaRPr lang="en-US" sz="1400" dirty="0">
                <a:solidFill>
                  <a:schemeClr val="tx1"/>
                </a:solidFill>
                <a:latin typeface="Verdana" charset="0"/>
                <a:ea typeface="Verdana" charset="0"/>
                <a:cs typeface="Verdana" charset="0"/>
              </a:endParaRPr>
            </a:p>
            <a:p>
              <a:pPr marL="0" marR="0" indent="0" defTabSz="250825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smtClean="0">
                  <a:ln>
                    <a:noFill/>
                  </a:ln>
                  <a:solidFill>
                    <a:schemeClr val="tx1"/>
                  </a:solidFill>
                  <a:effectLst/>
                  <a:latin typeface="Verdana" charset="0"/>
                  <a:ea typeface="Verdana" charset="0"/>
                  <a:cs typeface="Verdana" charset="0"/>
                </a:rPr>
                <a:t>Simple/Binary/Advanced </a:t>
              </a:r>
              <a:endParaRPr kumimoji="0" lang="en-US" sz="1400" b="0" i="0" u="none" strike="noStrike" cap="none" normalizeH="0" baseline="0" dirty="0">
                <a:ln>
                  <a:noFill/>
                </a:ln>
                <a:solidFill>
                  <a:schemeClr val="tx1"/>
                </a:solidFill>
                <a:effectLst/>
                <a:latin typeface="Verdana" charset="0"/>
                <a:ea typeface="Verdana" charset="0"/>
                <a:cs typeface="Verdana" charset="0"/>
              </a:endParaRPr>
            </a:p>
            <a:p>
              <a:pPr marL="0" marR="0" indent="0" defTabSz="2508250" rtl="0" eaLnBrk="1" fontAlgn="base" latinLnBrk="0" hangingPunct="1">
                <a:lnSpc>
                  <a:spcPct val="100000"/>
                </a:lnSpc>
                <a:spcBef>
                  <a:spcPct val="0"/>
                </a:spcBef>
                <a:spcAft>
                  <a:spcPct val="0"/>
                </a:spcAft>
                <a:buClrTx/>
                <a:buSzTx/>
                <a:buFontTx/>
                <a:buNone/>
                <a:tabLst/>
              </a:pPr>
              <a:r>
                <a:rPr lang="en-US" sz="1400" dirty="0">
                  <a:solidFill>
                    <a:schemeClr val="tx1"/>
                  </a:solidFill>
                  <a:latin typeface="Verdana" charset="0"/>
                  <a:ea typeface="Verdana" charset="0"/>
                  <a:cs typeface="Verdana" charset="0"/>
                </a:rPr>
                <a:t>Tokenizer</a:t>
              </a:r>
              <a:endParaRPr kumimoji="0" lang="en-US" sz="1400" b="0" i="0" u="none" strike="noStrike" cap="none" normalizeH="0" baseline="0" dirty="0">
                <a:ln>
                  <a:noFill/>
                </a:ln>
                <a:solidFill>
                  <a:schemeClr val="tx1"/>
                </a:solidFill>
                <a:effectLst/>
                <a:latin typeface="Verdana" charset="0"/>
                <a:ea typeface="Verdana" charset="0"/>
                <a:cs typeface="Verdana" charset="0"/>
              </a:endParaRPr>
            </a:p>
            <a:p>
              <a:pPr marL="0" marR="0" indent="0" algn="ctr" defTabSz="250825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Verdana" charset="0"/>
                <a:ea typeface="Verdana" charset="0"/>
                <a:cs typeface="Verdana" charset="0"/>
              </a:endParaRPr>
            </a:p>
          </p:txBody>
        </p:sp>
        <p:sp>
          <p:nvSpPr>
            <p:cNvPr id="29" name="Rectangle 28"/>
            <p:cNvSpPr/>
            <p:nvPr/>
          </p:nvSpPr>
          <p:spPr bwMode="auto">
            <a:xfrm>
              <a:off x="3666816" y="12080808"/>
              <a:ext cx="2520633" cy="1978091"/>
            </a:xfrm>
            <a:prstGeom prst="rect">
              <a:avLst/>
            </a:prstGeom>
            <a:ln w="6350">
              <a:solidFill>
                <a:schemeClr val="tx1"/>
              </a:solidFill>
              <a:headEnd type="none" w="med" len="med"/>
              <a:tailEnd type="none" w="med" len="med"/>
            </a:ln>
            <a:extLst/>
          </p:spPr>
          <p:style>
            <a:lnRef idx="2">
              <a:schemeClr val="accent2"/>
            </a:lnRef>
            <a:fillRef idx="1">
              <a:schemeClr val="lt1"/>
            </a:fillRef>
            <a:effectRef idx="0">
              <a:schemeClr val="accent2"/>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250825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Arial" charset="0"/>
                </a:rPr>
                <a:t>Feature Extraction</a:t>
              </a:r>
            </a:p>
            <a:p>
              <a:pPr marL="0" marR="0" indent="0" algn="ctr" defTabSz="2508250" rtl="0" eaLnBrk="1" fontAlgn="base" latinLnBrk="0" hangingPunct="1">
                <a:lnSpc>
                  <a:spcPct val="100000"/>
                </a:lnSpc>
                <a:spcBef>
                  <a:spcPct val="0"/>
                </a:spcBef>
                <a:spcAft>
                  <a:spcPct val="0"/>
                </a:spcAft>
                <a:buClrTx/>
                <a:buSzTx/>
                <a:buFontTx/>
                <a:buNone/>
                <a:tabLst/>
              </a:pPr>
              <a:endParaRPr lang="en-US" sz="1600" dirty="0" smtClean="0">
                <a:solidFill>
                  <a:schemeClr val="tx1"/>
                </a:solidFill>
              </a:endParaRPr>
            </a:p>
            <a:p>
              <a:pPr marL="0" marR="0" indent="0" algn="ctr" defTabSz="2508250" rtl="0" eaLnBrk="1" fontAlgn="base" latinLnBrk="0" hangingPunct="1">
                <a:lnSpc>
                  <a:spcPct val="100000"/>
                </a:lnSpc>
                <a:spcBef>
                  <a:spcPct val="0"/>
                </a:spcBef>
                <a:spcAft>
                  <a:spcPct val="0"/>
                </a:spcAft>
                <a:buClrTx/>
                <a:buSzTx/>
                <a:buFontTx/>
                <a:buNone/>
                <a:tabLst/>
              </a:pPr>
              <a:r>
                <a:rPr lang="en-US" sz="1400" dirty="0" smtClean="0">
                  <a:solidFill>
                    <a:schemeClr val="tx1"/>
                  </a:solidFill>
                  <a:latin typeface="Verdana" charset="0"/>
                  <a:ea typeface="Verdana" charset="0"/>
                  <a:cs typeface="Verdana" charset="0"/>
                </a:rPr>
                <a:t>Unigram </a:t>
              </a:r>
              <a:r>
                <a:rPr lang="en-US" sz="1400" dirty="0">
                  <a:solidFill>
                    <a:schemeClr val="tx1"/>
                  </a:solidFill>
                  <a:latin typeface="Verdana" charset="0"/>
                  <a:ea typeface="Verdana" charset="0"/>
                  <a:cs typeface="Verdana" charset="0"/>
                </a:rPr>
                <a:t>Counts</a:t>
              </a:r>
            </a:p>
            <a:p>
              <a:pPr marL="0" marR="0" indent="0" algn="ctr" defTabSz="250825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Verdana" charset="0"/>
                  <a:ea typeface="Verdana" charset="0"/>
                  <a:cs typeface="Verdana" charset="0"/>
                </a:rPr>
                <a:t>Bigram</a:t>
              </a:r>
              <a:r>
                <a:rPr kumimoji="0" lang="en-US" sz="1400" b="0" i="0" u="none" strike="noStrike" cap="none" normalizeH="0" dirty="0">
                  <a:ln>
                    <a:noFill/>
                  </a:ln>
                  <a:solidFill>
                    <a:schemeClr val="tx1"/>
                  </a:solidFill>
                  <a:effectLst/>
                  <a:latin typeface="Verdana" charset="0"/>
                  <a:ea typeface="Verdana" charset="0"/>
                  <a:cs typeface="Verdana" charset="0"/>
                </a:rPr>
                <a:t> Counts</a:t>
              </a:r>
            </a:p>
            <a:p>
              <a:pPr marL="0" marR="0" indent="0" algn="ctr" defTabSz="2508250" rtl="0" eaLnBrk="1" fontAlgn="base" latinLnBrk="0" hangingPunct="1">
                <a:lnSpc>
                  <a:spcPct val="100000"/>
                </a:lnSpc>
                <a:spcBef>
                  <a:spcPct val="0"/>
                </a:spcBef>
                <a:spcAft>
                  <a:spcPct val="0"/>
                </a:spcAft>
                <a:buClrTx/>
                <a:buSzTx/>
                <a:buFontTx/>
                <a:buNone/>
                <a:tabLst/>
              </a:pPr>
              <a:r>
                <a:rPr lang="en-US" sz="1400" dirty="0" smtClean="0">
                  <a:solidFill>
                    <a:schemeClr val="tx1"/>
                  </a:solidFill>
                  <a:latin typeface="Verdana" charset="0"/>
                  <a:ea typeface="Verdana" charset="0"/>
                  <a:cs typeface="Verdana" charset="0"/>
                </a:rPr>
                <a:t>Unigram/Bigram </a:t>
              </a:r>
              <a:r>
                <a:rPr lang="en-US" sz="1400" dirty="0">
                  <a:solidFill>
                    <a:schemeClr val="tx1"/>
                  </a:solidFill>
                  <a:latin typeface="Verdana" charset="0"/>
                  <a:ea typeface="Verdana" charset="0"/>
                  <a:cs typeface="Verdana" charset="0"/>
                </a:rPr>
                <a:t>LSA</a:t>
              </a:r>
            </a:p>
            <a:p>
              <a:pPr marL="0" marR="0" indent="0" algn="ctr" defTabSz="2508250" rtl="0" eaLnBrk="1" fontAlgn="base" latinLnBrk="0" hangingPunct="1">
                <a:lnSpc>
                  <a:spcPct val="100000"/>
                </a:lnSpc>
                <a:spcBef>
                  <a:spcPct val="0"/>
                </a:spcBef>
                <a:spcAft>
                  <a:spcPct val="0"/>
                </a:spcAft>
                <a:buClrTx/>
                <a:buSzTx/>
                <a:buFontTx/>
                <a:buNone/>
                <a:tabLst/>
              </a:pPr>
              <a:r>
                <a:rPr kumimoji="0" lang="en-US" sz="1400" b="0" i="0" u="none" strike="noStrike" cap="none" normalizeH="0" dirty="0">
                  <a:ln>
                    <a:noFill/>
                  </a:ln>
                  <a:solidFill>
                    <a:schemeClr val="tx1"/>
                  </a:solidFill>
                  <a:effectLst/>
                  <a:latin typeface="Verdana" charset="0"/>
                  <a:ea typeface="Verdana" charset="0"/>
                  <a:cs typeface="Verdana" charset="0"/>
                </a:rPr>
                <a:t>Unigram/Bigram LDA</a:t>
              </a:r>
            </a:p>
            <a:p>
              <a:pPr marL="0" marR="0" indent="0" algn="ctr" defTabSz="2508250" rtl="0" eaLnBrk="1" fontAlgn="base" latinLnBrk="0" hangingPunct="1">
                <a:lnSpc>
                  <a:spcPct val="100000"/>
                </a:lnSpc>
                <a:spcBef>
                  <a:spcPct val="0"/>
                </a:spcBef>
                <a:spcAft>
                  <a:spcPct val="0"/>
                </a:spcAft>
                <a:buClrTx/>
                <a:buSzTx/>
                <a:buFontTx/>
                <a:buNone/>
                <a:tabLst/>
              </a:pPr>
              <a:r>
                <a:rPr lang="en-US" sz="1400" dirty="0">
                  <a:solidFill>
                    <a:schemeClr val="tx1"/>
                  </a:solidFill>
                  <a:latin typeface="Verdana" charset="0"/>
                  <a:ea typeface="Verdana" charset="0"/>
                  <a:cs typeface="Verdana" charset="0"/>
                </a:rPr>
                <a:t>Word2vec</a:t>
              </a:r>
            </a:p>
            <a:p>
              <a:pPr marL="0" marR="0" indent="0" algn="ctr" defTabSz="2508250" rtl="0" eaLnBrk="1" fontAlgn="base" latinLnBrk="0" hangingPunct="1">
                <a:lnSpc>
                  <a:spcPct val="100000"/>
                </a:lnSpc>
                <a:spcBef>
                  <a:spcPct val="0"/>
                </a:spcBef>
                <a:spcAft>
                  <a:spcPct val="0"/>
                </a:spcAft>
                <a:buClrTx/>
                <a:buSzTx/>
                <a:buFontTx/>
                <a:buNone/>
                <a:tabLst/>
              </a:pPr>
              <a:r>
                <a:rPr lang="en-US" sz="1400" dirty="0">
                  <a:solidFill>
                    <a:schemeClr val="tx1"/>
                  </a:solidFill>
                  <a:latin typeface="Verdana" charset="0"/>
                  <a:ea typeface="Verdana" charset="0"/>
                  <a:cs typeface="Verdana" charset="0"/>
                </a:rPr>
                <a:t>Doc2vec</a:t>
              </a:r>
              <a:endParaRPr kumimoji="0" lang="en-US" sz="1400" b="0" i="0" u="none" strike="noStrike" cap="none" normalizeH="0" dirty="0">
                <a:ln>
                  <a:noFill/>
                </a:ln>
                <a:solidFill>
                  <a:schemeClr val="tx1"/>
                </a:solidFill>
                <a:effectLst/>
                <a:latin typeface="Verdana" charset="0"/>
                <a:ea typeface="Verdana" charset="0"/>
                <a:cs typeface="Verdana" charset="0"/>
              </a:endParaRPr>
            </a:p>
          </p:txBody>
        </p:sp>
        <p:sp>
          <p:nvSpPr>
            <p:cNvPr id="4" name="Oval 3"/>
            <p:cNvSpPr/>
            <p:nvPr/>
          </p:nvSpPr>
          <p:spPr bwMode="auto">
            <a:xfrm>
              <a:off x="6413661" y="12065217"/>
              <a:ext cx="2143461" cy="2054066"/>
            </a:xfrm>
            <a:prstGeom prst="ellipse">
              <a:avLst/>
            </a:prstGeom>
            <a:ln w="6350">
              <a:solidFill>
                <a:schemeClr val="tx1"/>
              </a:solidFill>
              <a:headEnd type="none" w="med" len="med"/>
              <a:tailEnd type="none" w="med" len="med"/>
            </a:ln>
            <a:extLst/>
          </p:spPr>
          <p:style>
            <a:lnRef idx="2">
              <a:schemeClr val="accent4"/>
            </a:lnRef>
            <a:fillRef idx="1">
              <a:schemeClr val="lt1"/>
            </a:fillRef>
            <a:effectRef idx="0">
              <a:schemeClr val="accent4"/>
            </a:effectRef>
            <a:fontRef idx="minor">
              <a:schemeClr val="dk1"/>
            </a:fontRef>
          </p:style>
          <p:txBody>
            <a:bodyPr vert="horz" wrap="none" lIns="91440" tIns="45720" rIns="91440" bIns="45720" numCol="1" rtlCol="0" anchor="ctr" anchorCtr="0" compatLnSpc="1">
              <a:prstTxWarp prst="textNoShape">
                <a:avLst/>
              </a:prstTxWarp>
            </a:bodyPr>
            <a:lstStyle/>
            <a:p>
              <a:pPr defTabSz="2508250"/>
              <a:r>
                <a:rPr lang="en-US" sz="1800" b="1" i="1" dirty="0" smtClean="0">
                  <a:ln w="0"/>
                  <a:solidFill>
                    <a:schemeClr val="tx1"/>
                  </a:solidFill>
                  <a:effectLst>
                    <a:outerShdw blurRad="38100" dist="19050" dir="2700000" algn="tl" rotWithShape="0">
                      <a:schemeClr val="dk1">
                        <a:alpha val="40000"/>
                      </a:schemeClr>
                    </a:outerShdw>
                  </a:effectLst>
                </a:rPr>
                <a:t>Classifiers</a:t>
              </a:r>
            </a:p>
            <a:p>
              <a:pPr defTabSz="2508250"/>
              <a:endParaRPr lang="en-US" sz="2000" b="1" i="1" dirty="0">
                <a:ln w="0"/>
                <a:solidFill>
                  <a:schemeClr val="tx1"/>
                </a:solidFill>
                <a:effectLst>
                  <a:outerShdw blurRad="38100" dist="19050" dir="2700000" algn="tl" rotWithShape="0">
                    <a:schemeClr val="dk1">
                      <a:alpha val="40000"/>
                    </a:schemeClr>
                  </a:outerShdw>
                </a:effectLst>
              </a:endParaRPr>
            </a:p>
            <a:p>
              <a:pPr defTabSz="2508250"/>
              <a:r>
                <a:rPr lang="en-US" sz="1400" dirty="0" smtClean="0">
                  <a:latin typeface="Verdana" charset="0"/>
                  <a:ea typeface="Verdana" charset="0"/>
                  <a:cs typeface="Verdana" charset="0"/>
                </a:rPr>
                <a:t>Logistic Regression</a:t>
              </a:r>
              <a:endParaRPr lang="en-US" sz="1400" dirty="0">
                <a:latin typeface="Verdana" charset="0"/>
                <a:ea typeface="Verdana" charset="0"/>
                <a:cs typeface="Verdana" charset="0"/>
              </a:endParaRPr>
            </a:p>
            <a:p>
              <a:pPr defTabSz="2508250"/>
              <a:r>
                <a:rPr lang="en-US" sz="1400" dirty="0" smtClean="0">
                  <a:latin typeface="Verdana" charset="0"/>
                  <a:ea typeface="Verdana" charset="0"/>
                  <a:cs typeface="Verdana" charset="0"/>
                </a:rPr>
                <a:t>Naïve Bayes</a:t>
              </a:r>
              <a:endParaRPr lang="en-US" sz="1400" dirty="0">
                <a:latin typeface="Verdana" charset="0"/>
                <a:ea typeface="Verdana" charset="0"/>
                <a:cs typeface="Verdana" charset="0"/>
              </a:endParaRPr>
            </a:p>
            <a:p>
              <a:pPr defTabSz="2508250"/>
              <a:r>
                <a:rPr lang="en-US" sz="1400" dirty="0" smtClean="0">
                  <a:ln w="0"/>
                  <a:effectLst>
                    <a:outerShdw blurRad="38100" dist="19050" dir="2700000" algn="tl" rotWithShape="0">
                      <a:schemeClr val="dk1">
                        <a:alpha val="40000"/>
                      </a:schemeClr>
                    </a:outerShdw>
                  </a:effectLst>
                  <a:latin typeface="Verdana" charset="0"/>
                  <a:ea typeface="Verdana" charset="0"/>
                  <a:cs typeface="Verdana" charset="0"/>
                </a:rPr>
                <a:t>K Nearest Neighbors</a:t>
              </a:r>
              <a:endParaRPr lang="en-US" sz="1400" dirty="0">
                <a:latin typeface="Verdana" charset="0"/>
                <a:ea typeface="Verdana" charset="0"/>
                <a:cs typeface="Verdana" charset="0"/>
              </a:endParaRPr>
            </a:p>
            <a:p>
              <a:pPr defTabSz="2508250"/>
              <a:r>
                <a:rPr lang="en-US" sz="1400" dirty="0" smtClean="0">
                  <a:latin typeface="Verdana" charset="0"/>
                  <a:ea typeface="Verdana" charset="0"/>
                  <a:cs typeface="Verdana" charset="0"/>
                </a:rPr>
                <a:t>Decision Tree</a:t>
              </a:r>
            </a:p>
          </p:txBody>
        </p:sp>
        <p:cxnSp>
          <p:nvCxnSpPr>
            <p:cNvPr id="9" name="Straight Arrow Connector 8"/>
            <p:cNvCxnSpPr>
              <a:stCxn id="3" idx="3"/>
              <a:endCxn id="29" idx="1"/>
            </p:cNvCxnSpPr>
            <p:nvPr/>
          </p:nvCxnSpPr>
          <p:spPr bwMode="auto">
            <a:xfrm flipV="1">
              <a:off x="3394303" y="13069854"/>
              <a:ext cx="272513" cy="5505"/>
            </a:xfrm>
            <a:prstGeom prst="straightConnector1">
              <a:avLst/>
            </a:prstGeom>
            <a:ln>
              <a:headEnd type="none" w="med" len="med"/>
              <a:tailEnd type="triangle"/>
            </a:ln>
            <a:extLst/>
          </p:spPr>
          <p:style>
            <a:lnRef idx="1">
              <a:schemeClr val="dk1"/>
            </a:lnRef>
            <a:fillRef idx="0">
              <a:schemeClr val="dk1"/>
            </a:fillRef>
            <a:effectRef idx="0">
              <a:schemeClr val="dk1"/>
            </a:effectRef>
            <a:fontRef idx="minor">
              <a:schemeClr val="tx1"/>
            </a:fontRef>
          </p:style>
        </p:cxnSp>
        <p:cxnSp>
          <p:nvCxnSpPr>
            <p:cNvPr id="11" name="Straight Arrow Connector 10"/>
            <p:cNvCxnSpPr/>
            <p:nvPr/>
          </p:nvCxnSpPr>
          <p:spPr bwMode="auto">
            <a:xfrm>
              <a:off x="6187449" y="13081039"/>
              <a:ext cx="240595" cy="0"/>
            </a:xfrm>
            <a:prstGeom prst="straightConnector1">
              <a:avLst/>
            </a:prstGeom>
            <a:solidFill>
              <a:schemeClr val="bg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154938" y="10891100"/>
            <a:ext cx="3364302" cy="2523226"/>
          </a:xfrm>
          <a:prstGeom prst="rect">
            <a:avLst/>
          </a:prstGeom>
        </p:spPr>
      </p:pic>
      <p:sp>
        <p:nvSpPr>
          <p:cNvPr id="38" name="Text Box 62"/>
          <p:cNvSpPr txBox="1">
            <a:spLocks noChangeArrowheads="1"/>
          </p:cNvSpPr>
          <p:nvPr/>
        </p:nvSpPr>
        <p:spPr bwMode="auto">
          <a:xfrm>
            <a:off x="10033611" y="13430072"/>
            <a:ext cx="3551725" cy="4836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52249" tIns="26124" rIns="52249" bIns="26124">
            <a:spAutoFit/>
          </a:bodyPr>
          <a:lstStyle>
            <a:lvl1pPr algn="l" defTabSz="2508250">
              <a:defRPr>
                <a:solidFill>
                  <a:schemeClr val="tx1"/>
                </a:solidFill>
                <a:latin typeface="Arial" charset="0"/>
              </a:defRPr>
            </a:lvl1pPr>
            <a:lvl2pPr marL="261938" algn="l" defTabSz="2508250">
              <a:defRPr>
                <a:solidFill>
                  <a:schemeClr val="tx1"/>
                </a:solidFill>
                <a:latin typeface="Arial" charset="0"/>
              </a:defRPr>
            </a:lvl2pPr>
            <a:lvl3pPr marL="522288" algn="l" defTabSz="2508250">
              <a:defRPr>
                <a:solidFill>
                  <a:schemeClr val="tx1"/>
                </a:solidFill>
                <a:latin typeface="Arial" charset="0"/>
              </a:defRPr>
            </a:lvl3pPr>
            <a:lvl4pPr marL="784225" algn="l" defTabSz="2508250">
              <a:defRPr>
                <a:solidFill>
                  <a:schemeClr val="tx1"/>
                </a:solidFill>
                <a:latin typeface="Arial" charset="0"/>
              </a:defRPr>
            </a:lvl4pPr>
            <a:lvl5pPr marL="1044575" algn="l" defTabSz="2508250">
              <a:defRPr>
                <a:solidFill>
                  <a:schemeClr val="tx1"/>
                </a:solidFill>
                <a:latin typeface="Arial" charset="0"/>
              </a:defRPr>
            </a:lvl5pPr>
            <a:lvl6pPr marL="1501775" defTabSz="2508250" fontAlgn="base">
              <a:spcBef>
                <a:spcPct val="0"/>
              </a:spcBef>
              <a:spcAft>
                <a:spcPct val="0"/>
              </a:spcAft>
              <a:defRPr>
                <a:solidFill>
                  <a:schemeClr val="tx1"/>
                </a:solidFill>
                <a:latin typeface="Arial" charset="0"/>
              </a:defRPr>
            </a:lvl6pPr>
            <a:lvl7pPr marL="1958975" defTabSz="2508250" fontAlgn="base">
              <a:spcBef>
                <a:spcPct val="0"/>
              </a:spcBef>
              <a:spcAft>
                <a:spcPct val="0"/>
              </a:spcAft>
              <a:defRPr>
                <a:solidFill>
                  <a:schemeClr val="tx1"/>
                </a:solidFill>
                <a:latin typeface="Arial" charset="0"/>
              </a:defRPr>
            </a:lvl7pPr>
            <a:lvl8pPr marL="2416175" defTabSz="2508250" fontAlgn="base">
              <a:spcBef>
                <a:spcPct val="0"/>
              </a:spcBef>
              <a:spcAft>
                <a:spcPct val="0"/>
              </a:spcAft>
              <a:defRPr>
                <a:solidFill>
                  <a:schemeClr val="tx1"/>
                </a:solidFill>
                <a:latin typeface="Arial" charset="0"/>
              </a:defRPr>
            </a:lvl8pPr>
            <a:lvl9pPr marL="2873375" defTabSz="2508250" fontAlgn="base">
              <a:spcBef>
                <a:spcPct val="0"/>
              </a:spcBef>
              <a:spcAft>
                <a:spcPct val="0"/>
              </a:spcAft>
              <a:defRPr>
                <a:solidFill>
                  <a:schemeClr val="tx1"/>
                </a:solidFill>
                <a:latin typeface="Arial" charset="0"/>
              </a:defRPr>
            </a:lvl9pPr>
          </a:lstStyle>
          <a:p>
            <a:pPr algn="ctr">
              <a:spcBef>
                <a:spcPct val="50000"/>
              </a:spcBef>
            </a:pPr>
            <a:r>
              <a:rPr lang="en-US" altLang="en-US" sz="1400" b="1" i="1" dirty="0"/>
              <a:t>Accuracies of Simple </a:t>
            </a:r>
            <a:r>
              <a:rPr lang="en-US" altLang="en-US" sz="1400" b="1" i="1" dirty="0" err="1" smtClean="0"/>
              <a:t>tokenizer</a:t>
            </a:r>
            <a:r>
              <a:rPr lang="en-US" altLang="en-US" sz="1400" b="1" i="1" dirty="0" smtClean="0"/>
              <a:t>, Doc2Vec</a:t>
            </a:r>
            <a:r>
              <a:rPr lang="en-US" altLang="en-US" sz="1400" b="1" i="1" dirty="0"/>
              <a:t>, KNN on all the datasets</a:t>
            </a:r>
            <a:r>
              <a:rPr lang="en-US" altLang="en-US" sz="1400" b="1" i="1" dirty="0" smtClean="0"/>
              <a:t>.</a:t>
            </a:r>
            <a:endParaRPr lang="en-US" altLang="en-US" sz="1400" b="1" i="1" dirty="0"/>
          </a:p>
        </p:txBody>
      </p:sp>
      <p:sp>
        <p:nvSpPr>
          <p:cNvPr id="40" name="Text Box 62"/>
          <p:cNvSpPr txBox="1">
            <a:spLocks noChangeArrowheads="1"/>
          </p:cNvSpPr>
          <p:nvPr/>
        </p:nvSpPr>
        <p:spPr bwMode="auto">
          <a:xfrm>
            <a:off x="10021609" y="6777026"/>
            <a:ext cx="3329567" cy="4836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52249" tIns="26124" rIns="52249" bIns="26124">
            <a:spAutoFit/>
          </a:bodyPr>
          <a:lstStyle>
            <a:lvl1pPr algn="l" defTabSz="2508250">
              <a:defRPr>
                <a:solidFill>
                  <a:schemeClr val="tx1"/>
                </a:solidFill>
                <a:latin typeface="Arial" charset="0"/>
              </a:defRPr>
            </a:lvl1pPr>
            <a:lvl2pPr marL="261938" algn="l" defTabSz="2508250">
              <a:defRPr>
                <a:solidFill>
                  <a:schemeClr val="tx1"/>
                </a:solidFill>
                <a:latin typeface="Arial" charset="0"/>
              </a:defRPr>
            </a:lvl2pPr>
            <a:lvl3pPr marL="522288" algn="l" defTabSz="2508250">
              <a:defRPr>
                <a:solidFill>
                  <a:schemeClr val="tx1"/>
                </a:solidFill>
                <a:latin typeface="Arial" charset="0"/>
              </a:defRPr>
            </a:lvl3pPr>
            <a:lvl4pPr marL="784225" algn="l" defTabSz="2508250">
              <a:defRPr>
                <a:solidFill>
                  <a:schemeClr val="tx1"/>
                </a:solidFill>
                <a:latin typeface="Arial" charset="0"/>
              </a:defRPr>
            </a:lvl4pPr>
            <a:lvl5pPr marL="1044575" algn="l" defTabSz="2508250">
              <a:defRPr>
                <a:solidFill>
                  <a:schemeClr val="tx1"/>
                </a:solidFill>
                <a:latin typeface="Arial" charset="0"/>
              </a:defRPr>
            </a:lvl5pPr>
            <a:lvl6pPr marL="1501775" defTabSz="2508250" fontAlgn="base">
              <a:spcBef>
                <a:spcPct val="0"/>
              </a:spcBef>
              <a:spcAft>
                <a:spcPct val="0"/>
              </a:spcAft>
              <a:defRPr>
                <a:solidFill>
                  <a:schemeClr val="tx1"/>
                </a:solidFill>
                <a:latin typeface="Arial" charset="0"/>
              </a:defRPr>
            </a:lvl6pPr>
            <a:lvl7pPr marL="1958975" defTabSz="2508250" fontAlgn="base">
              <a:spcBef>
                <a:spcPct val="0"/>
              </a:spcBef>
              <a:spcAft>
                <a:spcPct val="0"/>
              </a:spcAft>
              <a:defRPr>
                <a:solidFill>
                  <a:schemeClr val="tx1"/>
                </a:solidFill>
                <a:latin typeface="Arial" charset="0"/>
              </a:defRPr>
            </a:lvl7pPr>
            <a:lvl8pPr marL="2416175" defTabSz="2508250" fontAlgn="base">
              <a:spcBef>
                <a:spcPct val="0"/>
              </a:spcBef>
              <a:spcAft>
                <a:spcPct val="0"/>
              </a:spcAft>
              <a:defRPr>
                <a:solidFill>
                  <a:schemeClr val="tx1"/>
                </a:solidFill>
                <a:latin typeface="Arial" charset="0"/>
              </a:defRPr>
            </a:lvl8pPr>
            <a:lvl9pPr marL="2873375" defTabSz="2508250" fontAlgn="base">
              <a:spcBef>
                <a:spcPct val="0"/>
              </a:spcBef>
              <a:spcAft>
                <a:spcPct val="0"/>
              </a:spcAft>
              <a:defRPr>
                <a:solidFill>
                  <a:schemeClr val="tx1"/>
                </a:solidFill>
                <a:latin typeface="Arial" charset="0"/>
              </a:defRPr>
            </a:lvl9pPr>
          </a:lstStyle>
          <a:p>
            <a:pPr algn="ctr">
              <a:spcBef>
                <a:spcPct val="50000"/>
              </a:spcBef>
            </a:pPr>
            <a:r>
              <a:rPr lang="en-US" altLang="en-US" sz="1400" b="1" i="1" dirty="0"/>
              <a:t>Accuracies of different pipeline options on </a:t>
            </a:r>
            <a:r>
              <a:rPr lang="en-US" altLang="en-US" sz="1400" b="1" i="1" dirty="0" smtClean="0"/>
              <a:t>Subjectivity </a:t>
            </a:r>
            <a:r>
              <a:rPr lang="en-US" altLang="en-US" sz="1400" b="1" i="1" dirty="0"/>
              <a:t>dataset</a:t>
            </a:r>
            <a:r>
              <a:rPr lang="en-US" altLang="en-US" sz="1400" b="1" i="1" dirty="0" smtClean="0"/>
              <a:t>.</a:t>
            </a:r>
            <a:endParaRPr lang="en-US" altLang="en-US" sz="1400" b="1" i="1" dirty="0"/>
          </a:p>
        </p:txBody>
      </p:sp>
      <p:sp>
        <p:nvSpPr>
          <p:cNvPr id="42" name="Text Box 62"/>
          <p:cNvSpPr txBox="1">
            <a:spLocks noChangeArrowheads="1"/>
          </p:cNvSpPr>
          <p:nvPr/>
        </p:nvSpPr>
        <p:spPr bwMode="auto">
          <a:xfrm>
            <a:off x="13804454" y="6753933"/>
            <a:ext cx="3295818" cy="4836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52249" tIns="26124" rIns="52249" bIns="26124">
            <a:spAutoFit/>
          </a:bodyPr>
          <a:lstStyle>
            <a:lvl1pPr algn="l" defTabSz="2508250">
              <a:defRPr>
                <a:solidFill>
                  <a:schemeClr val="tx1"/>
                </a:solidFill>
                <a:latin typeface="Arial" charset="0"/>
              </a:defRPr>
            </a:lvl1pPr>
            <a:lvl2pPr marL="261938" algn="l" defTabSz="2508250">
              <a:defRPr>
                <a:solidFill>
                  <a:schemeClr val="tx1"/>
                </a:solidFill>
                <a:latin typeface="Arial" charset="0"/>
              </a:defRPr>
            </a:lvl2pPr>
            <a:lvl3pPr marL="522288" algn="l" defTabSz="2508250">
              <a:defRPr>
                <a:solidFill>
                  <a:schemeClr val="tx1"/>
                </a:solidFill>
                <a:latin typeface="Arial" charset="0"/>
              </a:defRPr>
            </a:lvl3pPr>
            <a:lvl4pPr marL="784225" algn="l" defTabSz="2508250">
              <a:defRPr>
                <a:solidFill>
                  <a:schemeClr val="tx1"/>
                </a:solidFill>
                <a:latin typeface="Arial" charset="0"/>
              </a:defRPr>
            </a:lvl4pPr>
            <a:lvl5pPr marL="1044575" algn="l" defTabSz="2508250">
              <a:defRPr>
                <a:solidFill>
                  <a:schemeClr val="tx1"/>
                </a:solidFill>
                <a:latin typeface="Arial" charset="0"/>
              </a:defRPr>
            </a:lvl5pPr>
            <a:lvl6pPr marL="1501775" defTabSz="2508250" fontAlgn="base">
              <a:spcBef>
                <a:spcPct val="0"/>
              </a:spcBef>
              <a:spcAft>
                <a:spcPct val="0"/>
              </a:spcAft>
              <a:defRPr>
                <a:solidFill>
                  <a:schemeClr val="tx1"/>
                </a:solidFill>
                <a:latin typeface="Arial" charset="0"/>
              </a:defRPr>
            </a:lvl6pPr>
            <a:lvl7pPr marL="1958975" defTabSz="2508250" fontAlgn="base">
              <a:spcBef>
                <a:spcPct val="0"/>
              </a:spcBef>
              <a:spcAft>
                <a:spcPct val="0"/>
              </a:spcAft>
              <a:defRPr>
                <a:solidFill>
                  <a:schemeClr val="tx1"/>
                </a:solidFill>
                <a:latin typeface="Arial" charset="0"/>
              </a:defRPr>
            </a:lvl7pPr>
            <a:lvl8pPr marL="2416175" defTabSz="2508250" fontAlgn="base">
              <a:spcBef>
                <a:spcPct val="0"/>
              </a:spcBef>
              <a:spcAft>
                <a:spcPct val="0"/>
              </a:spcAft>
              <a:defRPr>
                <a:solidFill>
                  <a:schemeClr val="tx1"/>
                </a:solidFill>
                <a:latin typeface="Arial" charset="0"/>
              </a:defRPr>
            </a:lvl8pPr>
            <a:lvl9pPr marL="2873375" defTabSz="2508250" fontAlgn="base">
              <a:spcBef>
                <a:spcPct val="0"/>
              </a:spcBef>
              <a:spcAft>
                <a:spcPct val="0"/>
              </a:spcAft>
              <a:defRPr>
                <a:solidFill>
                  <a:schemeClr val="tx1"/>
                </a:solidFill>
                <a:latin typeface="Arial" charset="0"/>
              </a:defRPr>
            </a:lvl9pPr>
          </a:lstStyle>
          <a:p>
            <a:pPr algn="ctr">
              <a:spcBef>
                <a:spcPct val="50000"/>
              </a:spcBef>
            </a:pPr>
            <a:r>
              <a:rPr lang="en-US" altLang="en-US" sz="1400" b="1" i="1" dirty="0">
                <a:ea typeface="Arial" charset="0"/>
                <a:cs typeface="Arial" charset="0"/>
              </a:rPr>
              <a:t>Accuracies of different pipeline options on </a:t>
            </a:r>
            <a:r>
              <a:rPr lang="en-US" altLang="en-US" sz="1400" b="1" i="1" dirty="0" smtClean="0">
                <a:ea typeface="Arial" charset="0"/>
                <a:cs typeface="Arial" charset="0"/>
              </a:rPr>
              <a:t>PL04  </a:t>
            </a:r>
            <a:r>
              <a:rPr lang="en-US" altLang="en-US" sz="1400" b="1" i="1" dirty="0">
                <a:ea typeface="Arial" charset="0"/>
                <a:cs typeface="Arial" charset="0"/>
              </a:rPr>
              <a:t>dataset</a:t>
            </a:r>
            <a:r>
              <a:rPr lang="en-US" altLang="en-US" sz="1400" b="1" i="1" dirty="0" smtClean="0">
                <a:ea typeface="Arial" charset="0"/>
                <a:cs typeface="Arial" charset="0"/>
              </a:rPr>
              <a:t>.</a:t>
            </a:r>
            <a:endParaRPr lang="en-US" altLang="en-US" sz="1400" b="1" i="1" dirty="0"/>
          </a:p>
        </p:txBody>
      </p:sp>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585336" y="14270909"/>
            <a:ext cx="3645408" cy="2734056"/>
          </a:xfrm>
          <a:prstGeom prst="rect">
            <a:avLst/>
          </a:prstGeom>
        </p:spPr>
      </p:pic>
      <p:pic>
        <p:nvPicPr>
          <p:cNvPr id="18" name="Picture 1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107606" y="7321679"/>
            <a:ext cx="3574281" cy="2373489"/>
          </a:xfrm>
          <a:prstGeom prst="rect">
            <a:avLst/>
          </a:prstGeom>
        </p:spPr>
      </p:pic>
      <p:pic>
        <p:nvPicPr>
          <p:cNvPr id="19" name="Picture 1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3519239" y="10667554"/>
            <a:ext cx="3825116" cy="2700331"/>
          </a:xfrm>
          <a:prstGeom prst="rect">
            <a:avLst/>
          </a:prstGeom>
        </p:spPr>
      </p:pic>
      <p:sp>
        <p:nvSpPr>
          <p:cNvPr id="49" name="Text Box 62"/>
          <p:cNvSpPr txBox="1">
            <a:spLocks noChangeArrowheads="1"/>
          </p:cNvSpPr>
          <p:nvPr/>
        </p:nvSpPr>
        <p:spPr bwMode="auto">
          <a:xfrm>
            <a:off x="10332848" y="9868184"/>
            <a:ext cx="3114675" cy="4836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52249" tIns="26124" rIns="52249" bIns="26124">
            <a:spAutoFit/>
          </a:bodyPr>
          <a:lstStyle>
            <a:lvl1pPr algn="l" defTabSz="2508250">
              <a:defRPr>
                <a:solidFill>
                  <a:schemeClr val="tx1"/>
                </a:solidFill>
                <a:latin typeface="Arial" charset="0"/>
              </a:defRPr>
            </a:lvl1pPr>
            <a:lvl2pPr marL="261938" algn="l" defTabSz="2508250">
              <a:defRPr>
                <a:solidFill>
                  <a:schemeClr val="tx1"/>
                </a:solidFill>
                <a:latin typeface="Arial" charset="0"/>
              </a:defRPr>
            </a:lvl2pPr>
            <a:lvl3pPr marL="522288" algn="l" defTabSz="2508250">
              <a:defRPr>
                <a:solidFill>
                  <a:schemeClr val="tx1"/>
                </a:solidFill>
                <a:latin typeface="Arial" charset="0"/>
              </a:defRPr>
            </a:lvl3pPr>
            <a:lvl4pPr marL="784225" algn="l" defTabSz="2508250">
              <a:defRPr>
                <a:solidFill>
                  <a:schemeClr val="tx1"/>
                </a:solidFill>
                <a:latin typeface="Arial" charset="0"/>
              </a:defRPr>
            </a:lvl4pPr>
            <a:lvl5pPr marL="1044575" algn="l" defTabSz="2508250">
              <a:defRPr>
                <a:solidFill>
                  <a:schemeClr val="tx1"/>
                </a:solidFill>
                <a:latin typeface="Arial" charset="0"/>
              </a:defRPr>
            </a:lvl5pPr>
            <a:lvl6pPr marL="1501775" defTabSz="2508250" fontAlgn="base">
              <a:spcBef>
                <a:spcPct val="0"/>
              </a:spcBef>
              <a:spcAft>
                <a:spcPct val="0"/>
              </a:spcAft>
              <a:defRPr>
                <a:solidFill>
                  <a:schemeClr val="tx1"/>
                </a:solidFill>
                <a:latin typeface="Arial" charset="0"/>
              </a:defRPr>
            </a:lvl6pPr>
            <a:lvl7pPr marL="1958975" defTabSz="2508250" fontAlgn="base">
              <a:spcBef>
                <a:spcPct val="0"/>
              </a:spcBef>
              <a:spcAft>
                <a:spcPct val="0"/>
              </a:spcAft>
              <a:defRPr>
                <a:solidFill>
                  <a:schemeClr val="tx1"/>
                </a:solidFill>
                <a:latin typeface="Arial" charset="0"/>
              </a:defRPr>
            </a:lvl7pPr>
            <a:lvl8pPr marL="2416175" defTabSz="2508250" fontAlgn="base">
              <a:spcBef>
                <a:spcPct val="0"/>
              </a:spcBef>
              <a:spcAft>
                <a:spcPct val="0"/>
              </a:spcAft>
              <a:defRPr>
                <a:solidFill>
                  <a:schemeClr val="tx1"/>
                </a:solidFill>
                <a:latin typeface="Arial" charset="0"/>
              </a:defRPr>
            </a:lvl8pPr>
            <a:lvl9pPr marL="2873375" defTabSz="2508250" fontAlgn="base">
              <a:spcBef>
                <a:spcPct val="0"/>
              </a:spcBef>
              <a:spcAft>
                <a:spcPct val="0"/>
              </a:spcAft>
              <a:defRPr>
                <a:solidFill>
                  <a:schemeClr val="tx1"/>
                </a:solidFill>
                <a:latin typeface="Arial" charset="0"/>
              </a:defRPr>
            </a:lvl9pPr>
          </a:lstStyle>
          <a:p>
            <a:pPr algn="ctr">
              <a:spcBef>
                <a:spcPct val="50000"/>
              </a:spcBef>
            </a:pPr>
            <a:r>
              <a:rPr lang="en-US" altLang="en-US" sz="1400" b="1" i="1" dirty="0"/>
              <a:t>Accuracies of KNN with different features on PL04</a:t>
            </a:r>
          </a:p>
        </p:txBody>
      </p:sp>
      <p:sp>
        <p:nvSpPr>
          <p:cNvPr id="50" name="Text Box 62"/>
          <p:cNvSpPr txBox="1">
            <a:spLocks noChangeArrowheads="1"/>
          </p:cNvSpPr>
          <p:nvPr/>
        </p:nvSpPr>
        <p:spPr bwMode="auto">
          <a:xfrm>
            <a:off x="13968429" y="13381742"/>
            <a:ext cx="3203559" cy="5913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52249" tIns="26124" rIns="52249" bIns="26124">
            <a:spAutoFit/>
          </a:bodyPr>
          <a:lstStyle>
            <a:lvl1pPr algn="l" defTabSz="2508250">
              <a:defRPr>
                <a:solidFill>
                  <a:schemeClr val="tx1"/>
                </a:solidFill>
                <a:latin typeface="Arial" charset="0"/>
              </a:defRPr>
            </a:lvl1pPr>
            <a:lvl2pPr marL="261938" algn="l" defTabSz="2508250">
              <a:defRPr>
                <a:solidFill>
                  <a:schemeClr val="tx1"/>
                </a:solidFill>
                <a:latin typeface="Arial" charset="0"/>
              </a:defRPr>
            </a:lvl2pPr>
            <a:lvl3pPr marL="522288" algn="l" defTabSz="2508250">
              <a:defRPr>
                <a:solidFill>
                  <a:schemeClr val="tx1"/>
                </a:solidFill>
                <a:latin typeface="Arial" charset="0"/>
              </a:defRPr>
            </a:lvl3pPr>
            <a:lvl4pPr marL="784225" algn="l" defTabSz="2508250">
              <a:defRPr>
                <a:solidFill>
                  <a:schemeClr val="tx1"/>
                </a:solidFill>
                <a:latin typeface="Arial" charset="0"/>
              </a:defRPr>
            </a:lvl4pPr>
            <a:lvl5pPr marL="1044575" algn="l" defTabSz="2508250">
              <a:defRPr>
                <a:solidFill>
                  <a:schemeClr val="tx1"/>
                </a:solidFill>
                <a:latin typeface="Arial" charset="0"/>
              </a:defRPr>
            </a:lvl5pPr>
            <a:lvl6pPr marL="1501775" defTabSz="2508250" fontAlgn="base">
              <a:spcBef>
                <a:spcPct val="0"/>
              </a:spcBef>
              <a:spcAft>
                <a:spcPct val="0"/>
              </a:spcAft>
              <a:defRPr>
                <a:solidFill>
                  <a:schemeClr val="tx1"/>
                </a:solidFill>
                <a:latin typeface="Arial" charset="0"/>
              </a:defRPr>
            </a:lvl6pPr>
            <a:lvl7pPr marL="1958975" defTabSz="2508250" fontAlgn="base">
              <a:spcBef>
                <a:spcPct val="0"/>
              </a:spcBef>
              <a:spcAft>
                <a:spcPct val="0"/>
              </a:spcAft>
              <a:defRPr>
                <a:solidFill>
                  <a:schemeClr val="tx1"/>
                </a:solidFill>
                <a:latin typeface="Arial" charset="0"/>
              </a:defRPr>
            </a:lvl7pPr>
            <a:lvl8pPr marL="2416175" defTabSz="2508250" fontAlgn="base">
              <a:spcBef>
                <a:spcPct val="0"/>
              </a:spcBef>
              <a:spcAft>
                <a:spcPct val="0"/>
              </a:spcAft>
              <a:defRPr>
                <a:solidFill>
                  <a:schemeClr val="tx1"/>
                </a:solidFill>
                <a:latin typeface="Arial" charset="0"/>
              </a:defRPr>
            </a:lvl8pPr>
            <a:lvl9pPr marL="2873375" defTabSz="2508250" fontAlgn="base">
              <a:spcBef>
                <a:spcPct val="0"/>
              </a:spcBef>
              <a:spcAft>
                <a:spcPct val="0"/>
              </a:spcAft>
              <a:defRPr>
                <a:solidFill>
                  <a:schemeClr val="tx1"/>
                </a:solidFill>
                <a:latin typeface="Arial" charset="0"/>
              </a:defRPr>
            </a:lvl9pPr>
          </a:lstStyle>
          <a:p>
            <a:pPr algn="ctr">
              <a:spcBef>
                <a:spcPct val="50000"/>
              </a:spcBef>
            </a:pPr>
            <a:r>
              <a:rPr lang="en-US" altLang="en-US" sz="1400" b="1" i="1" dirty="0"/>
              <a:t>Accuracies of LR with different </a:t>
            </a:r>
          </a:p>
          <a:p>
            <a:pPr algn="ctr">
              <a:spcBef>
                <a:spcPct val="50000"/>
              </a:spcBef>
            </a:pPr>
            <a:r>
              <a:rPr lang="en-US" altLang="en-US" sz="1400" b="1" i="1" dirty="0"/>
              <a:t>f</a:t>
            </a:r>
            <a:r>
              <a:rPr lang="en-US" altLang="en-US" sz="1400" b="1" i="1" dirty="0" smtClean="0"/>
              <a:t>eatures </a:t>
            </a:r>
            <a:r>
              <a:rPr lang="en-US" altLang="en-US" sz="1400" b="1" i="1" dirty="0"/>
              <a:t>on PL04</a:t>
            </a:r>
            <a:r>
              <a:rPr lang="en-US" altLang="en-US" sz="1400" b="1" i="1" dirty="0" smtClean="0"/>
              <a:t>.</a:t>
            </a:r>
            <a:endParaRPr lang="en-US" altLang="en-US" sz="1400" b="1" i="1" dirty="0"/>
          </a:p>
        </p:txBody>
      </p:sp>
      <p:pic>
        <p:nvPicPr>
          <p:cNvPr id="20" name="Picture 1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3681888" y="7321668"/>
            <a:ext cx="3243477" cy="2420445"/>
          </a:xfrm>
          <a:prstGeom prst="rect">
            <a:avLst/>
          </a:prstGeom>
        </p:spPr>
      </p:pic>
      <p:sp>
        <p:nvSpPr>
          <p:cNvPr id="52" name="Text Box 62"/>
          <p:cNvSpPr txBox="1">
            <a:spLocks noChangeArrowheads="1"/>
          </p:cNvSpPr>
          <p:nvPr/>
        </p:nvSpPr>
        <p:spPr bwMode="auto">
          <a:xfrm>
            <a:off x="13800093" y="9870811"/>
            <a:ext cx="3300179" cy="4836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52249" tIns="26124" rIns="52249" bIns="26124">
            <a:spAutoFit/>
          </a:bodyPr>
          <a:lstStyle>
            <a:lvl1pPr algn="l" defTabSz="2508250">
              <a:defRPr>
                <a:solidFill>
                  <a:schemeClr val="tx1"/>
                </a:solidFill>
                <a:latin typeface="Arial" charset="0"/>
              </a:defRPr>
            </a:lvl1pPr>
            <a:lvl2pPr marL="261938" algn="l" defTabSz="2508250">
              <a:defRPr>
                <a:solidFill>
                  <a:schemeClr val="tx1"/>
                </a:solidFill>
                <a:latin typeface="Arial" charset="0"/>
              </a:defRPr>
            </a:lvl2pPr>
            <a:lvl3pPr marL="522288" algn="l" defTabSz="2508250">
              <a:defRPr>
                <a:solidFill>
                  <a:schemeClr val="tx1"/>
                </a:solidFill>
                <a:latin typeface="Arial" charset="0"/>
              </a:defRPr>
            </a:lvl3pPr>
            <a:lvl4pPr marL="784225" algn="l" defTabSz="2508250">
              <a:defRPr>
                <a:solidFill>
                  <a:schemeClr val="tx1"/>
                </a:solidFill>
                <a:latin typeface="Arial" charset="0"/>
              </a:defRPr>
            </a:lvl4pPr>
            <a:lvl5pPr marL="1044575" algn="l" defTabSz="2508250">
              <a:defRPr>
                <a:solidFill>
                  <a:schemeClr val="tx1"/>
                </a:solidFill>
                <a:latin typeface="Arial" charset="0"/>
              </a:defRPr>
            </a:lvl5pPr>
            <a:lvl6pPr marL="1501775" defTabSz="2508250" fontAlgn="base">
              <a:spcBef>
                <a:spcPct val="0"/>
              </a:spcBef>
              <a:spcAft>
                <a:spcPct val="0"/>
              </a:spcAft>
              <a:defRPr>
                <a:solidFill>
                  <a:schemeClr val="tx1"/>
                </a:solidFill>
                <a:latin typeface="Arial" charset="0"/>
              </a:defRPr>
            </a:lvl6pPr>
            <a:lvl7pPr marL="1958975" defTabSz="2508250" fontAlgn="base">
              <a:spcBef>
                <a:spcPct val="0"/>
              </a:spcBef>
              <a:spcAft>
                <a:spcPct val="0"/>
              </a:spcAft>
              <a:defRPr>
                <a:solidFill>
                  <a:schemeClr val="tx1"/>
                </a:solidFill>
                <a:latin typeface="Arial" charset="0"/>
              </a:defRPr>
            </a:lvl7pPr>
            <a:lvl8pPr marL="2416175" defTabSz="2508250" fontAlgn="base">
              <a:spcBef>
                <a:spcPct val="0"/>
              </a:spcBef>
              <a:spcAft>
                <a:spcPct val="0"/>
              </a:spcAft>
              <a:defRPr>
                <a:solidFill>
                  <a:schemeClr val="tx1"/>
                </a:solidFill>
                <a:latin typeface="Arial" charset="0"/>
              </a:defRPr>
            </a:lvl8pPr>
            <a:lvl9pPr marL="2873375" defTabSz="2508250" fontAlgn="base">
              <a:spcBef>
                <a:spcPct val="0"/>
              </a:spcBef>
              <a:spcAft>
                <a:spcPct val="0"/>
              </a:spcAft>
              <a:defRPr>
                <a:solidFill>
                  <a:schemeClr val="tx1"/>
                </a:solidFill>
                <a:latin typeface="Arial" charset="0"/>
              </a:defRPr>
            </a:lvl9pPr>
          </a:lstStyle>
          <a:p>
            <a:pPr algn="ctr">
              <a:spcBef>
                <a:spcPct val="50000"/>
              </a:spcBef>
            </a:pPr>
            <a:r>
              <a:rPr lang="en-US" altLang="en-US" sz="1400" b="1" i="1" dirty="0"/>
              <a:t>Accuracies of KNN with different features on </a:t>
            </a:r>
            <a:r>
              <a:rPr lang="en-US" altLang="en-US" sz="1400" b="1" i="1" dirty="0" smtClean="0"/>
              <a:t>Subjectivity</a:t>
            </a:r>
            <a:endParaRPr lang="en-US" altLang="en-US" sz="1400" b="1" i="1" dirty="0"/>
          </a:p>
        </p:txBody>
      </p:sp>
      <p:pic>
        <p:nvPicPr>
          <p:cNvPr id="8" name="Picture 7"/>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3351176" y="4665257"/>
            <a:ext cx="4166915" cy="2069893"/>
          </a:xfrm>
          <a:prstGeom prst="rect">
            <a:avLst/>
          </a:prstGeom>
        </p:spPr>
      </p:pic>
      <p:pic>
        <p:nvPicPr>
          <p:cNvPr id="13" name="Picture 1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144175" y="4665256"/>
            <a:ext cx="3490751" cy="2121929"/>
          </a:xfrm>
          <a:prstGeom prst="rect">
            <a:avLst/>
          </a:prstGeom>
        </p:spPr>
      </p:pic>
      <p:pic>
        <p:nvPicPr>
          <p:cNvPr id="14" name="Picture 13"/>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747539" y="14277530"/>
            <a:ext cx="3645407" cy="2734056"/>
          </a:xfrm>
          <a:prstGeom prst="rect">
            <a:avLst/>
          </a:prstGeom>
        </p:spPr>
      </p:pic>
      <p:pic>
        <p:nvPicPr>
          <p:cNvPr id="21" name="Picture 20"/>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3655674" y="17328005"/>
            <a:ext cx="3645408" cy="2734056"/>
          </a:xfrm>
          <a:prstGeom prst="rect">
            <a:avLst/>
          </a:prstGeom>
        </p:spPr>
      </p:pic>
      <p:pic>
        <p:nvPicPr>
          <p:cNvPr id="22" name="Picture 21"/>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9780333" y="17333779"/>
            <a:ext cx="3645408" cy="2734056"/>
          </a:xfrm>
          <a:prstGeom prst="rect">
            <a:avLst/>
          </a:prstGeom>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Default Design">
  <a:themeElements>
    <a:clrScheme name="Custom 1">
      <a:dk1>
        <a:srgbClr val="27251F"/>
      </a:dk1>
      <a:lt1>
        <a:srgbClr val="FFFFFF"/>
      </a:lt1>
      <a:dk2>
        <a:srgbClr val="572932"/>
      </a:dk2>
      <a:lt2>
        <a:srgbClr val="808080"/>
      </a:lt2>
      <a:accent1>
        <a:srgbClr val="FFFFFF"/>
      </a:accent1>
      <a:accent2>
        <a:srgbClr val="971B2F"/>
      </a:accent2>
      <a:accent3>
        <a:srgbClr val="E86F87"/>
      </a:accent3>
      <a:accent4>
        <a:srgbClr val="572932"/>
      </a:accent4>
      <a:accent5>
        <a:srgbClr val="C82441"/>
      </a:accent5>
      <a:accent6>
        <a:srgbClr val="B1B3B3"/>
      </a:accent6>
      <a:hlink>
        <a:srgbClr val="971B2F"/>
      </a:hlink>
      <a:folHlink>
        <a:srgbClr val="57293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2508250" rtl="0" eaLnBrk="1" fontAlgn="base" latinLnBrk="0" hangingPunct="1">
          <a:lnSpc>
            <a:spcPct val="100000"/>
          </a:lnSpc>
          <a:spcBef>
            <a:spcPct val="0"/>
          </a:spcBef>
          <a:spcAft>
            <a:spcPct val="0"/>
          </a:spcAft>
          <a:buClrTx/>
          <a:buSzTx/>
          <a:buFontTx/>
          <a:buNone/>
          <a:tabLst/>
          <a:defRPr kumimoji="0" lang="en-US" altLang="en-US" sz="49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2508250" rtl="0" eaLnBrk="1" fontAlgn="base" latinLnBrk="0" hangingPunct="1">
          <a:lnSpc>
            <a:spcPct val="100000"/>
          </a:lnSpc>
          <a:spcBef>
            <a:spcPct val="0"/>
          </a:spcBef>
          <a:spcAft>
            <a:spcPct val="0"/>
          </a:spcAft>
          <a:buClrTx/>
          <a:buSzTx/>
          <a:buFontTx/>
          <a:buNone/>
          <a:tabLst/>
          <a:defRPr kumimoji="0" lang="en-US" altLang="en-US" sz="49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843</TotalTime>
  <Words>832</Words>
  <Application>Microsoft Macintosh PowerPoint</Application>
  <PresentationFormat>Custom</PresentationFormat>
  <Paragraphs>72</Paragraphs>
  <Slides>1</Slides>
  <Notes>1</Notes>
  <HiddenSlides>0</HiddenSlides>
  <MMClips>0</MMClips>
  <ScaleCrop>false</ScaleCrop>
  <HeadingPairs>
    <vt:vector size="8" baseType="variant">
      <vt:variant>
        <vt:lpstr>Fonts Used</vt:lpstr>
      </vt:variant>
      <vt:variant>
        <vt:i4>3</vt:i4>
      </vt:variant>
      <vt:variant>
        <vt:lpstr>Theme</vt:lpstr>
      </vt:variant>
      <vt:variant>
        <vt:i4>1</vt:i4>
      </vt:variant>
      <vt:variant>
        <vt:lpstr>Embedded OLE Servers</vt:lpstr>
      </vt:variant>
      <vt:variant>
        <vt:i4>1</vt:i4>
      </vt:variant>
      <vt:variant>
        <vt:lpstr>Slide Titles</vt:lpstr>
      </vt:variant>
      <vt:variant>
        <vt:i4>1</vt:i4>
      </vt:variant>
    </vt:vector>
  </HeadingPairs>
  <TitlesOfParts>
    <vt:vector size="6" baseType="lpstr">
      <vt:lpstr>Times New Roman</vt:lpstr>
      <vt:lpstr>Verdana</vt:lpstr>
      <vt:lpstr>Arial</vt:lpstr>
      <vt:lpstr>Default Design</vt:lpstr>
      <vt:lpstr>CorelDRAW</vt:lpstr>
      <vt:lpstr>PowerPoint Presentation</vt:lpstr>
    </vt:vector>
  </TitlesOfParts>
  <Company>MegaPrint Inc.</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36x60 Vertical Template</dc:title>
  <dc:creator>Ethan Shulda</dc:creator>
  <dc:description>©MegaPrint Inc. 2009</dc:description>
  <cp:lastModifiedBy>A J</cp:lastModifiedBy>
  <cp:revision>162</cp:revision>
  <cp:lastPrinted>2016-12-07T04:53:35Z</cp:lastPrinted>
  <dcterms:created xsi:type="dcterms:W3CDTF">2008-12-04T00:20:37Z</dcterms:created>
  <dcterms:modified xsi:type="dcterms:W3CDTF">2016-12-07T05:03:00Z</dcterms:modified>
  <cp:category>Research Poster</cp:category>
</cp:coreProperties>
</file>